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 id="2147483669" r:id="rId5"/>
  </p:sldMasterIdLst>
  <p:notesMasterIdLst>
    <p:notesMasterId r:id="rId22"/>
  </p:notesMasterIdLst>
  <p:sldIdLst>
    <p:sldId id="256" r:id="rId6"/>
    <p:sldId id="257" r:id="rId7"/>
    <p:sldId id="270" r:id="rId8"/>
    <p:sldId id="258" r:id="rId9"/>
    <p:sldId id="259" r:id="rId10"/>
    <p:sldId id="261" r:id="rId11"/>
    <p:sldId id="262" r:id="rId12"/>
    <p:sldId id="263" r:id="rId13"/>
    <p:sldId id="271" r:id="rId14"/>
    <p:sldId id="264" r:id="rId15"/>
    <p:sldId id="266" r:id="rId16"/>
    <p:sldId id="267" r:id="rId17"/>
    <p:sldId id="260" r:id="rId18"/>
    <p:sldId id="268" r:id="rId19"/>
    <p:sldId id="269" r:id="rId20"/>
    <p:sldId id="27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 10" initials="w1" lastIdx="1" clrIdx="0">
    <p:extLst>
      <p:ext uri="{19B8F6BF-5375-455C-9EA6-DF929625EA0E}">
        <p15:presenceInfo xmlns:p15="http://schemas.microsoft.com/office/powerpoint/2012/main" userId="win 10"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E0A0D5-8F98-4CC1-A28E-021F0B6B475C}" type="datetimeFigureOut">
              <a:rPr lang="en-US" smtClean="0"/>
              <a:t>2/1/2021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3C52C-5E29-41AF-BAA3-8217E886DA08}" type="slidenum">
              <a:rPr lang="en-US" smtClean="0"/>
              <a:t>‹#›</a:t>
            </a:fld>
            <a:endParaRPr lang="en-US" dirty="0"/>
          </a:p>
        </p:txBody>
      </p:sp>
    </p:spTree>
    <p:extLst>
      <p:ext uri="{BB962C8B-B14F-4D97-AF65-F5344CB8AC3E}">
        <p14:creationId xmlns:p14="http://schemas.microsoft.com/office/powerpoint/2010/main" val="1961961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909561" y="4314328"/>
            <a:ext cx="2910840" cy="374642"/>
          </a:xfrm>
        </p:spPr>
        <p:txBody>
          <a:bodyPr/>
          <a:lstStyle/>
          <a:p>
            <a:fld id="{3A750590-9F9A-443B-9295-A3931D8194B1}" type="datetime1">
              <a:rPr lang="en-US" smtClean="0"/>
              <a:t>2/1/2021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F35805F-452B-497C-9BD6-2CDB6902F369}" type="datetime1">
              <a:rPr lang="en-US" smtClean="0"/>
              <a:t>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D3F7C6B-C82D-4D42-9929-D6E7E11D9A64}" type="datetime1">
              <a:rPr lang="en-US" smtClean="0"/>
              <a:t>2/1/2021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0CF4779-62E8-4B21-A5D7-0AFB9DBD4358}" type="datetime1">
              <a:rPr lang="en-US" smtClean="0"/>
              <a:t>2/1/2021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5F9D3375-5CD0-4576-BF96-ADFF24726FF8}" type="datetime1">
              <a:rPr lang="en-US" smtClean="0"/>
              <a:t>2/1/2021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FACD1F8-971E-4F8C-8737-750C12E93E08}" type="datetime1">
              <a:rPr lang="en-US" smtClean="0"/>
              <a:t>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C7D1621-FA30-4D98-85E5-1409E6BEECDC}" type="datetime1">
              <a:rPr lang="en-US" smtClean="0"/>
              <a:t>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F96F347-1B2F-4097-AEB5-4A26FB45D67A}" type="datetime1">
              <a:rPr lang="en-US" smtClean="0"/>
              <a:t>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CC1DEE0-34E5-4E0F-BEC1-4B8835F82CD1}" type="datetime1">
              <a:rPr lang="en-US" smtClean="0"/>
              <a:t>2/1/2021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2/1/2021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47413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2/1/2021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7605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75B4BE-627A-4EC1-99E1-6F1AA97AB802}" type="datetime1">
              <a:rPr lang="en-US" smtClean="0"/>
              <a:t>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2/1/2021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407895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2/1/2021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919732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2/1/2021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809994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2/1/2021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95289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2/1/2021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814099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2/1/2021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9730839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2/1/2021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771770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2/1/2021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9148033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2/1/2021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142392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78BFACF8-E63D-4673-A128-83547867BB7A}" type="datetime1">
              <a:rPr lang="en-US" smtClean="0"/>
              <a:t>2/1/2021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5BED6AC-4FBA-40BD-BE75-20DB64DA4BAD}" type="datetime1">
              <a:rPr lang="en-US" smtClean="0"/>
              <a:t>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933C87-D201-458A-93C0-8EDD9AC92D93}" type="datetime1">
              <a:rPr lang="en-US" smtClean="0"/>
              <a:t>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6CE6829-5A25-485A-91B1-5D6D58BB9F23}" type="datetime1">
              <a:rPr lang="en-US" smtClean="0"/>
              <a:t>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12F5CD-23D0-4DD1-85B1-71F1825FB3EC}" type="datetime1">
              <a:rPr lang="en-US" smtClean="0"/>
              <a:t>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BA5035-C284-496A-B076-BA73A8FA5D8B}" type="datetime1">
              <a:rPr lang="en-US" smtClean="0"/>
              <a:t>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40EB420-1875-490A-8C4B-7AAB939FBE08}" type="datetime1">
              <a:rPr lang="en-US" smtClean="0"/>
              <a:t>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9359126-4846-4E88-BDD9-5585CC877E47}" type="datetime1">
              <a:rPr lang="en-US" smtClean="0"/>
              <a:t>2/1/2021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2/1/2021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252553"/>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0496C6C-A85F-426B-9ED1-3444166C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E5CD8D-E704-46A1-BC3E-9A644A9FFD4E}"/>
              </a:ext>
            </a:extLst>
          </p:cNvPr>
          <p:cNvSpPr>
            <a:spLocks noGrp="1"/>
          </p:cNvSpPr>
          <p:nvPr>
            <p:ph type="ctrTitle"/>
          </p:nvPr>
        </p:nvSpPr>
        <p:spPr>
          <a:xfrm>
            <a:off x="792483" y="821265"/>
            <a:ext cx="6098705" cy="5222117"/>
          </a:xfrm>
        </p:spPr>
        <p:txBody>
          <a:bodyPr anchor="ctr">
            <a:normAutofit/>
          </a:bodyPr>
          <a:lstStyle/>
          <a:p>
            <a:pPr algn="r"/>
            <a:r>
              <a:rPr lang="en-US" sz="5400" dirty="0"/>
              <a:t>Case Study</a:t>
            </a:r>
            <a:br>
              <a:rPr lang="en-US" sz="5400" dirty="0"/>
            </a:br>
            <a:r>
              <a:rPr lang="en-US" sz="5400" dirty="0"/>
              <a:t>E-Verify</a:t>
            </a:r>
          </a:p>
        </p:txBody>
      </p:sp>
      <p:cxnSp>
        <p:nvCxnSpPr>
          <p:cNvPr id="19" name="Straight Connector 18">
            <a:extLst>
              <a:ext uri="{FF2B5EF4-FFF2-40B4-BE49-F238E27FC236}">
                <a16:creationId xmlns:a16="http://schemas.microsoft.com/office/drawing/2014/main" id="{AD0EF22F-5D3C-4240-8C32-1B20803E5A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97108" y="1923563"/>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E309A740-48C5-4AE5-879B-F567D3D7ACDC}"/>
              </a:ext>
            </a:extLst>
          </p:cNvPr>
          <p:cNvSpPr>
            <a:spLocks noGrp="1"/>
          </p:cNvSpPr>
          <p:nvPr>
            <p:ph type="subTitle" idx="1"/>
          </p:nvPr>
        </p:nvSpPr>
        <p:spPr>
          <a:xfrm>
            <a:off x="7903028" y="821265"/>
            <a:ext cx="3265713" cy="5222117"/>
          </a:xfrm>
        </p:spPr>
        <p:txBody>
          <a:bodyPr anchor="ctr">
            <a:normAutofit/>
          </a:bodyPr>
          <a:lstStyle/>
          <a:p>
            <a:pPr>
              <a:spcAft>
                <a:spcPts val="600"/>
              </a:spcAft>
            </a:pPr>
            <a:r>
              <a:rPr lang="en-US" dirty="0"/>
              <a:t>By Group1</a:t>
            </a:r>
          </a:p>
          <a:p>
            <a:pPr>
              <a:spcAft>
                <a:spcPts val="600"/>
              </a:spcAft>
            </a:pPr>
            <a:r>
              <a:rPr lang="en-US" dirty="0">
                <a:solidFill>
                  <a:schemeClr val="tx1"/>
                </a:solidFill>
              </a:rPr>
              <a:t>- Joshua Mouton</a:t>
            </a:r>
          </a:p>
          <a:p>
            <a:pPr>
              <a:spcAft>
                <a:spcPts val="600"/>
              </a:spcAft>
            </a:pPr>
            <a:r>
              <a:rPr lang="en-US" dirty="0">
                <a:solidFill>
                  <a:schemeClr val="tx1"/>
                </a:solidFill>
              </a:rPr>
              <a:t>-Chinnapat Wongplub</a:t>
            </a:r>
          </a:p>
          <a:p>
            <a:pPr>
              <a:spcAft>
                <a:spcPts val="600"/>
              </a:spcAft>
            </a:pPr>
            <a:r>
              <a:rPr lang="en-US" dirty="0">
                <a:solidFill>
                  <a:schemeClr val="tx1"/>
                </a:solidFill>
              </a:rPr>
              <a:t>-Samar Nitimoh</a:t>
            </a:r>
          </a:p>
          <a:p>
            <a:pPr>
              <a:spcAft>
                <a:spcPts val="600"/>
              </a:spcAft>
            </a:pPr>
            <a:r>
              <a:rPr lang="en-US" dirty="0">
                <a:solidFill>
                  <a:schemeClr val="tx1"/>
                </a:solidFill>
              </a:rPr>
              <a:t>-Fardina Kabir </a:t>
            </a:r>
          </a:p>
          <a:p>
            <a:pPr>
              <a:spcAft>
                <a:spcPts val="600"/>
              </a:spcAft>
            </a:pPr>
            <a:r>
              <a:rPr lang="en-US" dirty="0">
                <a:solidFill>
                  <a:schemeClr val="tx1"/>
                </a:solidFill>
              </a:rPr>
              <a:t>-Dalha Haifene</a:t>
            </a:r>
          </a:p>
          <a:p>
            <a:pPr>
              <a:spcAft>
                <a:spcPts val="600"/>
              </a:spcAft>
            </a:pPr>
            <a:r>
              <a:rPr lang="en-US" dirty="0">
                <a:solidFill>
                  <a:schemeClr val="tx1"/>
                </a:solidFill>
              </a:rPr>
              <a:t>-Yihang Guo </a:t>
            </a:r>
          </a:p>
          <a:p>
            <a:pPr>
              <a:spcAft>
                <a:spcPts val="600"/>
              </a:spcAft>
            </a:pPr>
            <a:r>
              <a:rPr lang="en-US" dirty="0"/>
              <a:t>- Mohammed Rahmid Sufin</a:t>
            </a:r>
            <a:endParaRPr lang="en-US" dirty="0">
              <a:solidFill>
                <a:schemeClr val="tx1"/>
              </a:solidFill>
            </a:endParaRPr>
          </a:p>
          <a:p>
            <a:endParaRPr lang="en-US" dirty="0"/>
          </a:p>
        </p:txBody>
      </p:sp>
      <p:pic>
        <p:nvPicPr>
          <p:cNvPr id="21" name="Picture 20">
            <a:extLst>
              <a:ext uri="{FF2B5EF4-FFF2-40B4-BE49-F238E27FC236}">
                <a16:creationId xmlns:a16="http://schemas.microsoft.com/office/drawing/2014/main" id="{D912EF34-0253-41FD-9940-D8FBB7DE74B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534"/>
          <a:stretch/>
        </p:blipFill>
        <p:spPr>
          <a:xfrm rot="5400000" flipH="1" flipV="1">
            <a:off x="7545075" y="2187578"/>
            <a:ext cx="6857999" cy="2482850"/>
          </a:xfrm>
          <a:prstGeom prst="rect">
            <a:avLst/>
          </a:prstGeom>
        </p:spPr>
      </p:pic>
    </p:spTree>
    <p:extLst>
      <p:ext uri="{BB962C8B-B14F-4D97-AF65-F5344CB8AC3E}">
        <p14:creationId xmlns:p14="http://schemas.microsoft.com/office/powerpoint/2010/main" val="3754664940"/>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38A195E-584A-485A-BECD-66468900B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40177A7-740C-43C7-8F2D-BD7067F12C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06393" cy="6858000"/>
          </a:xfrm>
          <a:prstGeom prst="rect">
            <a:avLst/>
          </a:prstGeom>
          <a:solidFill>
            <a:schemeClr val="bg1">
              <a:lumMod val="95000"/>
              <a:lumOff val="5000"/>
            </a:schemeClr>
          </a:solidFill>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FF525AAA-82CE-4027-A26C-B0EFFD856F2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534"/>
          <a:stretch/>
        </p:blipFill>
        <p:spPr>
          <a:xfrm rot="5400000" flipH="1" flipV="1">
            <a:off x="-1265719" y="2187575"/>
            <a:ext cx="6857999" cy="24828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082161" y="0"/>
            <a:ext cx="7434070" cy="1474330"/>
          </a:xfrm>
        </p:spPr>
        <p:txBody>
          <a:bodyPr>
            <a:normAutofit/>
          </a:bodyPr>
          <a:lstStyle/>
          <a:p>
            <a:pPr algn="ctr"/>
            <a:r>
              <a:rPr lang="en-US" dirty="0"/>
              <a:t>E-Verify</a:t>
            </a:r>
          </a:p>
        </p:txBody>
      </p:sp>
      <p:sp>
        <p:nvSpPr>
          <p:cNvPr id="3" name="Content Placeholder 2">
            <a:extLst>
              <a:ext uri="{FF2B5EF4-FFF2-40B4-BE49-F238E27FC236}">
                <a16:creationId xmlns:a16="http://schemas.microsoft.com/office/drawing/2014/main" id="{9F541FAF-730D-47FE-9638-C05616C31320}"/>
              </a:ext>
            </a:extLst>
          </p:cNvPr>
          <p:cNvSpPr>
            <a:spLocks noGrp="1"/>
          </p:cNvSpPr>
          <p:nvPr>
            <p:ph idx="1"/>
          </p:nvPr>
        </p:nvSpPr>
        <p:spPr>
          <a:xfrm>
            <a:off x="3770985" y="1266093"/>
            <a:ext cx="8421015" cy="3799043"/>
          </a:xfrm>
        </p:spPr>
        <p:txBody>
          <a:bodyPr>
            <a:noAutofit/>
          </a:bodyPr>
          <a:lstStyle/>
          <a:p>
            <a:pPr>
              <a:lnSpc>
                <a:spcPct val="100000"/>
              </a:lnSpc>
            </a:pPr>
            <a:r>
              <a:rPr lang="en-US" sz="1600" dirty="0"/>
              <a:t>One limit of E-Verify is that the system cannot detect all cases of identity fraud. In fact, the U.S. Immigration and Customs Enforcement (ICE) has conducted some of its largest raids of unauthorized workers at companies that use the E-Verify program. In 2011, for example, ICE raided Howard Industries’ electrical transformer plant in Mississippi and found about 600 unauthorized workers, many of who had used identification data of someone other than themselves.</a:t>
            </a:r>
          </a:p>
          <a:p>
            <a:pPr marL="0" indent="0">
              <a:lnSpc>
                <a:spcPct val="100000"/>
              </a:lnSpc>
              <a:buNone/>
            </a:pPr>
            <a:endParaRPr lang="en-US" sz="1600" dirty="0"/>
          </a:p>
          <a:p>
            <a:pPr>
              <a:lnSpc>
                <a:spcPct val="100000"/>
              </a:lnSpc>
            </a:pPr>
            <a:r>
              <a:rPr lang="en-US" sz="1600" dirty="0"/>
              <a:t>In addition to accuracy issues, there is concern that mandatory use of E-Verify will harm authorized workers and lead to discrimination. Opponents also fear it will create additional work for human resource departments in terms of updating personnel records, and initiating and following up on requests to various government agencies.  </a:t>
            </a:r>
          </a:p>
          <a:p>
            <a:pPr marL="0" indent="0">
              <a:lnSpc>
                <a:spcPct val="100000"/>
              </a:lnSpc>
              <a:buNone/>
            </a:pPr>
            <a:endParaRPr lang="en-US" sz="1600" dirty="0"/>
          </a:p>
          <a:p>
            <a:pPr>
              <a:lnSpc>
                <a:spcPct val="100000"/>
              </a:lnSpc>
            </a:pPr>
            <a:r>
              <a:rPr lang="en-US" sz="1600" dirty="0"/>
              <a:t>Meanwhile, proponents argue that the accuracy of the E-Verify system will improve over time and as further enhancements are made. They believe that it is fair to ask employers to do a quick check of each employee to ensure that they are hiring authorized workers. With the high level of unemployment, supporters of E-Verify believe that steps should be taken to ensure that jobs go to authorized workers.</a:t>
            </a:r>
          </a:p>
        </p:txBody>
      </p:sp>
    </p:spTree>
    <p:extLst>
      <p:ext uri="{BB962C8B-B14F-4D97-AF65-F5344CB8AC3E}">
        <p14:creationId xmlns:p14="http://schemas.microsoft.com/office/powerpoint/2010/main" val="3172619534"/>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1790700" y="736664"/>
            <a:ext cx="8610600" cy="1293028"/>
          </a:xfrm>
        </p:spPr>
        <p:txBody>
          <a:bodyPr>
            <a:normAutofit/>
          </a:bodyPr>
          <a:lstStyle/>
          <a:p>
            <a:pPr algn="ctr"/>
            <a:r>
              <a:rPr lang="en-US" dirty="0"/>
              <a:t>Discussion Questions</a:t>
            </a:r>
          </a:p>
        </p:txBody>
      </p:sp>
      <p:sp>
        <p:nvSpPr>
          <p:cNvPr id="3" name="Content Placeholder 2">
            <a:extLst>
              <a:ext uri="{FF2B5EF4-FFF2-40B4-BE49-F238E27FC236}">
                <a16:creationId xmlns:a16="http://schemas.microsoft.com/office/drawing/2014/main" id="{9F541FAF-730D-47FE-9638-C05616C31320}"/>
              </a:ext>
            </a:extLst>
          </p:cNvPr>
          <p:cNvSpPr>
            <a:spLocks noGrp="1"/>
          </p:cNvSpPr>
          <p:nvPr>
            <p:ph idx="1"/>
          </p:nvPr>
        </p:nvSpPr>
        <p:spPr>
          <a:xfrm>
            <a:off x="685800" y="2416233"/>
            <a:ext cx="10820400" cy="4024125"/>
          </a:xfrm>
        </p:spPr>
        <p:txBody>
          <a:bodyPr>
            <a:noAutofit/>
          </a:bodyPr>
          <a:lstStyle/>
          <a:p>
            <a:pPr marL="342900" marR="0" indent="-342900" algn="just">
              <a:lnSpc>
                <a:spcPct val="107000"/>
              </a:lnSpc>
              <a:spcBef>
                <a:spcPts val="0"/>
              </a:spcBef>
              <a:spcAft>
                <a:spcPts val="800"/>
              </a:spcAft>
              <a:buAutoNum type="arabicPeriod"/>
            </a:pPr>
            <a:r>
              <a:rPr lang="en-GB" sz="1800" b="1" dirty="0">
                <a:effectLst/>
                <a:latin typeface="DengXian" panose="02010600030101010101" pitchFamily="2" charset="-122"/>
                <a:ea typeface="DengXian" panose="02010600030101010101" pitchFamily="2" charset="-122"/>
                <a:cs typeface="Arial" panose="020B0604020202020204" pitchFamily="34" charset="0"/>
              </a:rPr>
              <a:t>Do you support the implementation of enhancements such as photo matching and access to additional government databases to improve the accuracy of the E-Verify system? Why or why not?</a:t>
            </a:r>
          </a:p>
          <a:p>
            <a:pPr marL="0" marR="0" indent="0" algn="just">
              <a:lnSpc>
                <a:spcPct val="107000"/>
              </a:lnSpc>
              <a:spcBef>
                <a:spcPts val="0"/>
              </a:spcBef>
              <a:spcAft>
                <a:spcPts val="800"/>
              </a:spcAft>
              <a:buNone/>
            </a:pPr>
            <a:endParaRPr lang="en-US" sz="1800" dirty="0">
              <a:effectLst/>
              <a:latin typeface="DengXian" panose="02010600030101010101" pitchFamily="2" charset="-122"/>
              <a:ea typeface="DengXian" panose="02010600030101010101" pitchFamily="2" charset="-122"/>
              <a:cs typeface="Arial" panose="020B0604020202020204" pitchFamily="34" charset="0"/>
            </a:endParaRPr>
          </a:p>
          <a:p>
            <a:pPr marL="0" marR="0" indent="0" algn="just">
              <a:lnSpc>
                <a:spcPct val="107000"/>
              </a:lnSpc>
              <a:spcBef>
                <a:spcPts val="0"/>
              </a:spcBef>
              <a:spcAft>
                <a:spcPts val="800"/>
              </a:spcAft>
              <a:buNone/>
            </a:pPr>
            <a:r>
              <a:rPr lang="en-GB" sz="1800" b="1" dirty="0">
                <a:effectLst/>
                <a:latin typeface="DengXian" panose="02010600030101010101" pitchFamily="2" charset="-122"/>
                <a:ea typeface="DengXian" panose="02010600030101010101" pitchFamily="2" charset="-122"/>
                <a:cs typeface="Arial" panose="020B0604020202020204" pitchFamily="34" charset="0"/>
              </a:rPr>
              <a:t>2. If you were the owner of a small business, would you use the E-Verify system to screen prospective workers? Why or why not? </a:t>
            </a:r>
          </a:p>
          <a:p>
            <a:pPr marL="0" marR="0" indent="0" algn="just">
              <a:lnSpc>
                <a:spcPct val="107000"/>
              </a:lnSpc>
              <a:spcBef>
                <a:spcPts val="0"/>
              </a:spcBef>
              <a:spcAft>
                <a:spcPts val="800"/>
              </a:spcAft>
              <a:buNone/>
            </a:pPr>
            <a:endParaRPr lang="en-US" sz="1800" dirty="0">
              <a:effectLst/>
              <a:latin typeface="DengXian" panose="02010600030101010101" pitchFamily="2" charset="-122"/>
              <a:ea typeface="DengXian" panose="02010600030101010101" pitchFamily="2" charset="-122"/>
              <a:cs typeface="Arial" panose="020B0604020202020204" pitchFamily="34" charset="0"/>
            </a:endParaRPr>
          </a:p>
          <a:p>
            <a:pPr marL="0" marR="0" indent="0" algn="just">
              <a:lnSpc>
                <a:spcPct val="107000"/>
              </a:lnSpc>
              <a:spcBef>
                <a:spcPts val="0"/>
              </a:spcBef>
              <a:spcAft>
                <a:spcPts val="800"/>
              </a:spcAft>
              <a:buNone/>
            </a:pPr>
            <a:r>
              <a:rPr lang="en-GB" sz="1800" b="1" dirty="0">
                <a:effectLst/>
                <a:latin typeface="DengXian" panose="02010600030101010101" pitchFamily="2" charset="-122"/>
                <a:ea typeface="DengXian" panose="02010600030101010101" pitchFamily="2" charset="-122"/>
                <a:cs typeface="Arial" panose="020B0604020202020204" pitchFamily="34" charset="0"/>
              </a:rPr>
              <a:t>3. Would you </a:t>
            </a:r>
            <a:r>
              <a:rPr lang="en-GB" sz="1800" b="1" dirty="0" err="1">
                <a:effectLst/>
                <a:latin typeface="DengXian" panose="02010600030101010101" pitchFamily="2" charset="-122"/>
                <a:ea typeface="DengXian" panose="02010600030101010101" pitchFamily="2" charset="-122"/>
                <a:cs typeface="Arial" panose="020B0604020202020204" pitchFamily="34" charset="0"/>
              </a:rPr>
              <a:t>favor</a:t>
            </a:r>
            <a:r>
              <a:rPr lang="en-GB" sz="1800" b="1" dirty="0">
                <a:effectLst/>
                <a:latin typeface="DengXian" panose="02010600030101010101" pitchFamily="2" charset="-122"/>
                <a:ea typeface="DengXian" panose="02010600030101010101" pitchFamily="2" charset="-122"/>
                <a:cs typeface="Arial" panose="020B0604020202020204" pitchFamily="34" charset="0"/>
              </a:rPr>
              <a:t> mandatory use of the E-Verify system at large corporations and government agencies? Why or why not?</a:t>
            </a:r>
            <a:endParaRPr lang="en-US" sz="1800" dirty="0">
              <a:effectLst/>
              <a:latin typeface="DengXian" panose="02010600030101010101" pitchFamily="2" charset="-122"/>
              <a:ea typeface="DengXian" panose="02010600030101010101" pitchFamily="2" charset="-122"/>
              <a:cs typeface="Arial" panose="020B0604020202020204" pitchFamily="34" charset="0"/>
            </a:endParaRPr>
          </a:p>
          <a:p>
            <a:pPr>
              <a:lnSpc>
                <a:spcPct val="100000"/>
              </a:lnSpc>
            </a:pPr>
            <a:endParaRPr lang="en-US" sz="1600" dirty="0"/>
          </a:p>
        </p:txBody>
      </p:sp>
    </p:spTree>
    <p:extLst>
      <p:ext uri="{BB962C8B-B14F-4D97-AF65-F5344CB8AC3E}">
        <p14:creationId xmlns:p14="http://schemas.microsoft.com/office/powerpoint/2010/main" val="3726905292"/>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3844583" y="159889"/>
            <a:ext cx="8610600" cy="1293028"/>
          </a:xfrm>
        </p:spPr>
        <p:txBody>
          <a:bodyPr>
            <a:normAutofit/>
          </a:bodyPr>
          <a:lstStyle/>
          <a:p>
            <a:pPr algn="ctr"/>
            <a:r>
              <a:rPr lang="en-US" dirty="0"/>
              <a:t>Discussion Questions</a:t>
            </a:r>
          </a:p>
        </p:txBody>
      </p:sp>
      <p:sp>
        <p:nvSpPr>
          <p:cNvPr id="3" name="Content Placeholder 2">
            <a:extLst>
              <a:ext uri="{FF2B5EF4-FFF2-40B4-BE49-F238E27FC236}">
                <a16:creationId xmlns:a16="http://schemas.microsoft.com/office/drawing/2014/main" id="{9F541FAF-730D-47FE-9638-C05616C31320}"/>
              </a:ext>
            </a:extLst>
          </p:cNvPr>
          <p:cNvSpPr>
            <a:spLocks noGrp="1"/>
          </p:cNvSpPr>
          <p:nvPr>
            <p:ph idx="1"/>
          </p:nvPr>
        </p:nvSpPr>
        <p:spPr>
          <a:xfrm>
            <a:off x="787791" y="1452917"/>
            <a:ext cx="10718409" cy="4987441"/>
          </a:xfrm>
        </p:spPr>
        <p:txBody>
          <a:bodyPr>
            <a:noAutofit/>
          </a:bodyPr>
          <a:lstStyle/>
          <a:p>
            <a:pPr marL="342900" marR="0" indent="-342900" algn="just">
              <a:lnSpc>
                <a:spcPct val="107000"/>
              </a:lnSpc>
              <a:spcBef>
                <a:spcPts val="0"/>
              </a:spcBef>
              <a:spcAft>
                <a:spcPts val="800"/>
              </a:spcAft>
              <a:buAutoNum type="arabicPeriod"/>
            </a:pPr>
            <a:r>
              <a:rPr lang="en-GB" sz="1800" b="1" dirty="0">
                <a:effectLst/>
                <a:latin typeface="DengXian" panose="02010600030101010101" pitchFamily="2" charset="-122"/>
                <a:ea typeface="DengXian" panose="02010600030101010101" pitchFamily="2" charset="-122"/>
                <a:cs typeface="Arial" panose="020B0604020202020204" pitchFamily="34" charset="0"/>
              </a:rPr>
              <a:t>Do you support the implementation of enhancements such as photo matching and access to additional government databases to improve the accuracy of the E-Verify system? Why or why not?</a:t>
            </a:r>
          </a:p>
          <a:p>
            <a:pPr marL="0" marR="0" indent="0" algn="just">
              <a:lnSpc>
                <a:spcPct val="107000"/>
              </a:lnSpc>
              <a:spcBef>
                <a:spcPts val="0"/>
              </a:spcBef>
              <a:spcAft>
                <a:spcPts val="800"/>
              </a:spcAft>
              <a:buNone/>
            </a:pPr>
            <a:r>
              <a:rPr lang="en-GB" sz="1800" b="1" dirty="0">
                <a:latin typeface="DengXian" panose="02010600030101010101" pitchFamily="2" charset="-122"/>
                <a:ea typeface="DengXian" panose="02010600030101010101" pitchFamily="2" charset="-122"/>
                <a:cs typeface="Arial" panose="020B0604020202020204" pitchFamily="34" charset="0"/>
              </a:rPr>
              <a:t>We do support such implementations, </a:t>
            </a:r>
            <a:r>
              <a:rPr lang="en-US" sz="1800" b="1" dirty="0">
                <a:latin typeface="DengXian" panose="02010600030101010101" pitchFamily="2" charset="-122"/>
                <a:ea typeface="DengXian" panose="02010600030101010101" pitchFamily="2" charset="-122"/>
                <a:cs typeface="Arial" panose="020B0604020202020204" pitchFamily="34" charset="0"/>
              </a:rPr>
              <a:t>e</a:t>
            </a:r>
            <a:r>
              <a:rPr lang="en-US" sz="1800" b="1" dirty="0">
                <a:effectLst/>
                <a:latin typeface="DengXian" panose="02010600030101010101" pitchFamily="2" charset="-122"/>
                <a:ea typeface="DengXian" panose="02010600030101010101" pitchFamily="2" charset="-122"/>
                <a:cs typeface="Arial" panose="020B0604020202020204" pitchFamily="34" charset="0"/>
              </a:rPr>
              <a:t>ven though the system was found to have some percentage inaccuracy such as failure to identify unauthorized workers</a:t>
            </a:r>
            <a:r>
              <a:rPr lang="en-GB" sz="1800" b="1" dirty="0">
                <a:latin typeface="DengXian" panose="02010600030101010101" pitchFamily="2" charset="-122"/>
                <a:ea typeface="DengXian" panose="02010600030101010101" pitchFamily="2" charset="-122"/>
                <a:cs typeface="Arial" panose="020B0604020202020204" pitchFamily="34" charset="0"/>
              </a:rPr>
              <a:t>. </a:t>
            </a:r>
            <a:r>
              <a:rPr lang="en-US" sz="1800" b="1" dirty="0">
                <a:effectLst/>
                <a:latin typeface="DengXian" panose="02010600030101010101" pitchFamily="2" charset="-122"/>
                <a:ea typeface="DengXian" panose="02010600030101010101" pitchFamily="2" charset="-122"/>
                <a:cs typeface="Arial" panose="020B0604020202020204" pitchFamily="34" charset="0"/>
              </a:rPr>
              <a:t>Although initially it will be difficult for trying to improve the </a:t>
            </a:r>
            <a:r>
              <a:rPr lang="en-US" sz="1800" b="1" dirty="0" err="1">
                <a:effectLst/>
                <a:latin typeface="DengXian" panose="02010600030101010101" pitchFamily="2" charset="-122"/>
                <a:ea typeface="DengXian" panose="02010600030101010101" pitchFamily="2" charset="-122"/>
                <a:cs typeface="Arial" panose="020B0604020202020204" pitchFamily="34" charset="0"/>
              </a:rPr>
              <a:t>e-verify</a:t>
            </a:r>
            <a:r>
              <a:rPr lang="en-US" sz="1800" b="1" dirty="0">
                <a:effectLst/>
                <a:latin typeface="DengXian" panose="02010600030101010101" pitchFamily="2" charset="-122"/>
                <a:ea typeface="DengXian" panose="02010600030101010101" pitchFamily="2" charset="-122"/>
                <a:cs typeface="Arial" panose="020B0604020202020204" pitchFamily="34" charset="0"/>
              </a:rPr>
              <a:t> since it will create additional work for human resource departments in terms of updating personnel records, and initiating and following up on requests to various government agencies. However, the accuracy of the E-Verify system will improve over time and as further enhancements will be made by them. </a:t>
            </a:r>
          </a:p>
          <a:p>
            <a:pPr marL="0" indent="0" algn="just">
              <a:lnSpc>
                <a:spcPct val="107000"/>
              </a:lnSpc>
              <a:spcBef>
                <a:spcPts val="0"/>
              </a:spcBef>
              <a:spcAft>
                <a:spcPts val="800"/>
              </a:spcAft>
              <a:buNone/>
            </a:pPr>
            <a:r>
              <a:rPr lang="en-US" sz="1800" b="1" dirty="0">
                <a:latin typeface="DengXian" panose="02010600030101010101" pitchFamily="2" charset="-122"/>
                <a:ea typeface="DengXian" panose="02010600030101010101" pitchFamily="2" charset="-122"/>
                <a:cs typeface="Arial" panose="020B0604020202020204" pitchFamily="34" charset="0"/>
              </a:rPr>
              <a:t>Due to the capacity of </a:t>
            </a:r>
            <a:r>
              <a:rPr lang="en-US" sz="1800" b="1" dirty="0" err="1">
                <a:latin typeface="DengXian" panose="02010600030101010101" pitchFamily="2" charset="-122"/>
                <a:ea typeface="DengXian" panose="02010600030101010101" pitchFamily="2" charset="-122"/>
                <a:cs typeface="Arial" panose="020B0604020202020204" pitchFamily="34" charset="0"/>
              </a:rPr>
              <a:t>e-verify</a:t>
            </a:r>
            <a:r>
              <a:rPr lang="en-US" sz="1800" b="1" dirty="0">
                <a:latin typeface="DengXian" panose="02010600030101010101" pitchFamily="2" charset="-122"/>
                <a:ea typeface="DengXian" panose="02010600030101010101" pitchFamily="2" charset="-122"/>
                <a:cs typeface="Arial" panose="020B0604020202020204" pitchFamily="34" charset="0"/>
              </a:rPr>
              <a:t> for comparing large volumes of Form I-9 stored as records in U.S. government records for every employee, </a:t>
            </a:r>
            <a:r>
              <a:rPr lang="en-US" sz="1800" b="1" dirty="0">
                <a:effectLst/>
                <a:latin typeface="DengXian" panose="02010600030101010101" pitchFamily="2" charset="-122"/>
                <a:ea typeface="DengXian" panose="02010600030101010101" pitchFamily="2" charset="-122"/>
                <a:cs typeface="Arial" panose="020B0604020202020204" pitchFamily="34" charset="0"/>
              </a:rPr>
              <a:t>it is fair to ask employers to do a quick check of each employee to ensure that they are hiring authorized workers. The step for supporting the </a:t>
            </a:r>
            <a:r>
              <a:rPr lang="en-US" sz="1800" b="1" dirty="0" err="1">
                <a:effectLst/>
                <a:latin typeface="DengXian" panose="02010600030101010101" pitchFamily="2" charset="-122"/>
                <a:ea typeface="DengXian" panose="02010600030101010101" pitchFamily="2" charset="-122"/>
                <a:cs typeface="Arial" panose="020B0604020202020204" pitchFamily="34" charset="0"/>
              </a:rPr>
              <a:t>e-verify</a:t>
            </a:r>
            <a:r>
              <a:rPr lang="en-US" sz="1800" b="1" dirty="0">
                <a:effectLst/>
                <a:latin typeface="DengXian" panose="02010600030101010101" pitchFamily="2" charset="-122"/>
                <a:ea typeface="DengXian" panose="02010600030101010101" pitchFamily="2" charset="-122"/>
                <a:cs typeface="Arial" panose="020B0604020202020204" pitchFamily="34" charset="0"/>
              </a:rPr>
              <a:t> is for ensuring that jobs go to only </a:t>
            </a:r>
            <a:r>
              <a:rPr lang="en-US" sz="1800" b="1" dirty="0" err="1">
                <a:effectLst/>
                <a:latin typeface="DengXian" panose="02010600030101010101" pitchFamily="2" charset="-122"/>
                <a:ea typeface="DengXian" panose="02010600030101010101" pitchFamily="2" charset="-122"/>
                <a:cs typeface="Arial" panose="020B0604020202020204" pitchFamily="34" charset="0"/>
              </a:rPr>
              <a:t>authorised</a:t>
            </a:r>
            <a:r>
              <a:rPr lang="en-US" sz="1800" b="1" dirty="0">
                <a:effectLst/>
                <a:latin typeface="DengXian" panose="02010600030101010101" pitchFamily="2" charset="-122"/>
                <a:ea typeface="DengXian" panose="02010600030101010101" pitchFamily="2" charset="-122"/>
                <a:cs typeface="Arial" panose="020B0604020202020204" pitchFamily="34" charset="0"/>
              </a:rPr>
              <a:t> workers. This can reduce the many concerns such as harm to </a:t>
            </a:r>
            <a:r>
              <a:rPr lang="en-US" sz="1800" b="1" dirty="0" err="1">
                <a:effectLst/>
                <a:latin typeface="DengXian" panose="02010600030101010101" pitchFamily="2" charset="-122"/>
                <a:ea typeface="DengXian" panose="02010600030101010101" pitchFamily="2" charset="-122"/>
                <a:cs typeface="Arial" panose="020B0604020202020204" pitchFamily="34" charset="0"/>
              </a:rPr>
              <a:t>authorised</a:t>
            </a:r>
            <a:r>
              <a:rPr lang="en-US" sz="1800" b="1" dirty="0">
                <a:effectLst/>
                <a:latin typeface="DengXian" panose="02010600030101010101" pitchFamily="2" charset="-122"/>
                <a:ea typeface="DengXian" panose="02010600030101010101" pitchFamily="2" charset="-122"/>
                <a:cs typeface="Arial" panose="020B0604020202020204" pitchFamily="34" charset="0"/>
              </a:rPr>
              <a:t> workers and discriminations as well since the system &amp; form I-9 filled-up details will be constantly monitored , updated and regularly checked by the employers in the human resource departments.</a:t>
            </a:r>
            <a:endParaRPr lang="en-GB" sz="1800" b="1" dirty="0">
              <a:effectLst/>
              <a:latin typeface="DengXian" panose="02010600030101010101" pitchFamily="2" charset="-122"/>
              <a:ea typeface="DengXian" panose="02010600030101010101" pitchFamily="2" charset="-122"/>
              <a:cs typeface="Arial" panose="020B0604020202020204" pitchFamily="34" charset="0"/>
            </a:endParaRPr>
          </a:p>
          <a:p>
            <a:pPr marL="0" marR="0" indent="0" algn="just">
              <a:lnSpc>
                <a:spcPct val="107000"/>
              </a:lnSpc>
              <a:spcBef>
                <a:spcPts val="0"/>
              </a:spcBef>
              <a:spcAft>
                <a:spcPts val="800"/>
              </a:spcAft>
              <a:buNone/>
            </a:pPr>
            <a:endParaRPr lang="en-US" sz="1800" dirty="0">
              <a:effectLst/>
              <a:latin typeface="DengXian" panose="02010600030101010101" pitchFamily="2" charset="-122"/>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1266716039"/>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DBD2400-AC44-444C-ADEC-125EE9AC98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4609" y="957351"/>
            <a:ext cx="6215609" cy="3080393"/>
          </a:xfrm>
          <a:prstGeom prst="rect">
            <a:avLst/>
          </a:prstGeom>
        </p:spPr>
      </p:pic>
      <p:pic>
        <p:nvPicPr>
          <p:cNvPr id="7" name="Picture 6">
            <a:extLst>
              <a:ext uri="{FF2B5EF4-FFF2-40B4-BE49-F238E27FC236}">
                <a16:creationId xmlns:a16="http://schemas.microsoft.com/office/drawing/2014/main" id="{65282ADA-9733-47D1-80AC-891899A657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81" y="1"/>
            <a:ext cx="2960790" cy="1823662"/>
          </a:xfrm>
          <a:prstGeom prst="rect">
            <a:avLst/>
          </a:prstGeom>
        </p:spPr>
      </p:pic>
      <p:pic>
        <p:nvPicPr>
          <p:cNvPr id="9" name="Picture 8">
            <a:extLst>
              <a:ext uri="{FF2B5EF4-FFF2-40B4-BE49-F238E27FC236}">
                <a16:creationId xmlns:a16="http://schemas.microsoft.com/office/drawing/2014/main" id="{8C6285C1-00C2-4A93-97F3-E1CBD30989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7108" y="2910038"/>
            <a:ext cx="3029509" cy="2042961"/>
          </a:xfrm>
          <a:prstGeom prst="rect">
            <a:avLst/>
          </a:prstGeom>
        </p:spPr>
      </p:pic>
      <p:sp>
        <p:nvSpPr>
          <p:cNvPr id="12" name="Subtitle 2">
            <a:extLst>
              <a:ext uri="{FF2B5EF4-FFF2-40B4-BE49-F238E27FC236}">
                <a16:creationId xmlns:a16="http://schemas.microsoft.com/office/drawing/2014/main" id="{85C1FA02-8C10-4AF0-A4E0-9B466A08DBF5}"/>
              </a:ext>
            </a:extLst>
          </p:cNvPr>
          <p:cNvSpPr txBox="1">
            <a:spLocks/>
          </p:cNvSpPr>
          <p:nvPr/>
        </p:nvSpPr>
        <p:spPr>
          <a:xfrm>
            <a:off x="4401025" y="5429071"/>
            <a:ext cx="1853769" cy="702948"/>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marL="342900" indent="-342900">
              <a:buFont typeface="Arial" panose="020B0604020202020204" pitchFamily="34" charset="0"/>
              <a:buChar char="•"/>
            </a:pPr>
            <a:r>
              <a:rPr lang="en-GB" dirty="0">
                <a:solidFill>
                  <a:schemeClr val="bg1"/>
                </a:solidFill>
              </a:rPr>
              <a:t>fast</a:t>
            </a:r>
          </a:p>
        </p:txBody>
      </p:sp>
      <p:sp>
        <p:nvSpPr>
          <p:cNvPr id="13" name="Subtitle 2">
            <a:extLst>
              <a:ext uri="{FF2B5EF4-FFF2-40B4-BE49-F238E27FC236}">
                <a16:creationId xmlns:a16="http://schemas.microsoft.com/office/drawing/2014/main" id="{B772A0B2-C3E8-4E52-8A1C-C95256F15975}"/>
              </a:ext>
            </a:extLst>
          </p:cNvPr>
          <p:cNvSpPr txBox="1">
            <a:spLocks/>
          </p:cNvSpPr>
          <p:nvPr/>
        </p:nvSpPr>
        <p:spPr>
          <a:xfrm>
            <a:off x="555434" y="5436634"/>
            <a:ext cx="1853769" cy="702948"/>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marL="342900" indent="-342900">
              <a:buFont typeface="Arial" panose="020B0604020202020204" pitchFamily="34" charset="0"/>
              <a:buChar char="•"/>
            </a:pPr>
            <a:r>
              <a:rPr lang="en-GB" dirty="0">
                <a:solidFill>
                  <a:schemeClr val="bg1"/>
                </a:solidFill>
              </a:rPr>
              <a:t>free</a:t>
            </a:r>
          </a:p>
        </p:txBody>
      </p:sp>
      <p:sp>
        <p:nvSpPr>
          <p:cNvPr id="14" name="Subtitle 2">
            <a:extLst>
              <a:ext uri="{FF2B5EF4-FFF2-40B4-BE49-F238E27FC236}">
                <a16:creationId xmlns:a16="http://schemas.microsoft.com/office/drawing/2014/main" id="{12C63397-41B6-4595-BB8E-E170B583A589}"/>
              </a:ext>
            </a:extLst>
          </p:cNvPr>
          <p:cNvSpPr txBox="1">
            <a:spLocks/>
          </p:cNvSpPr>
          <p:nvPr/>
        </p:nvSpPr>
        <p:spPr>
          <a:xfrm>
            <a:off x="8246616" y="5549175"/>
            <a:ext cx="2463065" cy="789980"/>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marL="342900" indent="-342900">
              <a:buFont typeface="Arial" panose="020B0604020202020204" pitchFamily="34" charset="0"/>
              <a:buChar char="•"/>
            </a:pPr>
            <a:r>
              <a:rPr lang="en-GB" dirty="0">
                <a:solidFill>
                  <a:schemeClr val="bg1"/>
                </a:solidFill>
              </a:rPr>
              <a:t>accurate</a:t>
            </a:r>
          </a:p>
        </p:txBody>
      </p:sp>
    </p:spTree>
    <p:extLst>
      <p:ext uri="{BB962C8B-B14F-4D97-AF65-F5344CB8AC3E}">
        <p14:creationId xmlns:p14="http://schemas.microsoft.com/office/powerpoint/2010/main" val="2085326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DDA3C-2922-4D8F-950C-68CD26F20B5E}"/>
              </a:ext>
            </a:extLst>
          </p:cNvPr>
          <p:cNvSpPr>
            <a:spLocks noGrp="1"/>
          </p:cNvSpPr>
          <p:nvPr>
            <p:ph type="title"/>
          </p:nvPr>
        </p:nvSpPr>
        <p:spPr/>
        <p:txBody>
          <a:bodyPr/>
          <a:lstStyle/>
          <a:p>
            <a:r>
              <a:rPr lang="en-US" dirty="0">
                <a:solidFill>
                  <a:schemeClr val="bg1"/>
                </a:solidFill>
              </a:rPr>
              <a:t>Discussion Questions</a:t>
            </a:r>
          </a:p>
        </p:txBody>
      </p:sp>
      <p:sp>
        <p:nvSpPr>
          <p:cNvPr id="3" name="Content Placeholder 2">
            <a:extLst>
              <a:ext uri="{FF2B5EF4-FFF2-40B4-BE49-F238E27FC236}">
                <a16:creationId xmlns:a16="http://schemas.microsoft.com/office/drawing/2014/main" id="{CD4D76E3-B5DC-4B11-8831-D536008A599E}"/>
              </a:ext>
            </a:extLst>
          </p:cNvPr>
          <p:cNvSpPr>
            <a:spLocks noGrp="1"/>
          </p:cNvSpPr>
          <p:nvPr>
            <p:ph idx="1"/>
          </p:nvPr>
        </p:nvSpPr>
        <p:spPr/>
        <p:txBody>
          <a:bodyPr/>
          <a:lstStyle/>
          <a:p>
            <a:pPr marL="0" indent="0">
              <a:buNone/>
            </a:pPr>
            <a:r>
              <a:rPr lang="en-GB" sz="2400" b="1"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2. If you were the owner of a small business, would you use the E-Verify system to screen prospective workers? Why or why not? </a:t>
            </a:r>
          </a:p>
          <a:p>
            <a:pPr marL="0" indent="0">
              <a:buNone/>
            </a:pPr>
            <a:endParaRPr lang="en-GB" sz="2400" b="1" dirty="0">
              <a:solidFill>
                <a:schemeClr val="bg1"/>
              </a:solidFill>
              <a:latin typeface="DengXian" panose="02010600030101010101" pitchFamily="2" charset="-122"/>
              <a:ea typeface="DengXian" panose="02010600030101010101" pitchFamily="2" charset="-122"/>
              <a:cs typeface="Arial" panose="020B0604020202020204" pitchFamily="34" charset="0"/>
            </a:endParaRPr>
          </a:p>
          <a:p>
            <a:pPr marL="0" indent="0">
              <a:buNone/>
            </a:pPr>
            <a:r>
              <a:rPr lang="en-US" sz="2400" b="1"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E-verify is used mostly for comparing large volumes of forms for a large number of employee. Small business would include small number of employees. An employer will not take much time to examine the details of the small number of employees for verifying whether the employees have the legal work permit or not. The employee can do it easily without </a:t>
            </a:r>
            <a:r>
              <a:rPr lang="en-US" sz="2400" b="1" dirty="0" err="1">
                <a:solidFill>
                  <a:schemeClr val="bg1"/>
                </a:solidFill>
                <a:effectLst/>
                <a:latin typeface="DengXian" panose="02010600030101010101" pitchFamily="2" charset="-122"/>
                <a:ea typeface="DengXian" panose="02010600030101010101" pitchFamily="2" charset="-122"/>
                <a:cs typeface="Arial" panose="020B0604020202020204" pitchFamily="34" charset="0"/>
              </a:rPr>
              <a:t>e-verify</a:t>
            </a:r>
            <a:r>
              <a:rPr lang="en-US" sz="2400" b="1"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 Therefore, the application of </a:t>
            </a:r>
            <a:r>
              <a:rPr lang="en-US" sz="2400" b="1" dirty="0" err="1">
                <a:solidFill>
                  <a:schemeClr val="bg1"/>
                </a:solidFill>
                <a:effectLst/>
                <a:latin typeface="DengXian" panose="02010600030101010101" pitchFamily="2" charset="-122"/>
                <a:ea typeface="DengXian" panose="02010600030101010101" pitchFamily="2" charset="-122"/>
                <a:cs typeface="Arial" panose="020B0604020202020204" pitchFamily="34" charset="0"/>
              </a:rPr>
              <a:t>e-verify</a:t>
            </a:r>
            <a:r>
              <a:rPr lang="en-US" sz="2400" b="1"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 is not required for small businesses. </a:t>
            </a:r>
          </a:p>
        </p:txBody>
      </p:sp>
    </p:spTree>
    <p:extLst>
      <p:ext uri="{BB962C8B-B14F-4D97-AF65-F5344CB8AC3E}">
        <p14:creationId xmlns:p14="http://schemas.microsoft.com/office/powerpoint/2010/main" val="26455477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AF4C7-59C6-4A99-A219-511A25CD9AA3}"/>
              </a:ext>
            </a:extLst>
          </p:cNvPr>
          <p:cNvSpPr>
            <a:spLocks noGrp="1"/>
          </p:cNvSpPr>
          <p:nvPr>
            <p:ph type="title"/>
          </p:nvPr>
        </p:nvSpPr>
        <p:spPr/>
        <p:txBody>
          <a:bodyPr/>
          <a:lstStyle/>
          <a:p>
            <a:r>
              <a:rPr lang="en-US" dirty="0">
                <a:solidFill>
                  <a:schemeClr val="bg1"/>
                </a:solidFill>
              </a:rPr>
              <a:t>Discussion Questions</a:t>
            </a:r>
            <a:endParaRPr lang="en-US" dirty="0"/>
          </a:p>
        </p:txBody>
      </p:sp>
      <p:sp>
        <p:nvSpPr>
          <p:cNvPr id="3" name="Content Placeholder 2">
            <a:extLst>
              <a:ext uri="{FF2B5EF4-FFF2-40B4-BE49-F238E27FC236}">
                <a16:creationId xmlns:a16="http://schemas.microsoft.com/office/drawing/2014/main" id="{124651D3-67DE-4181-8E87-70B2DE5DF1D7}"/>
              </a:ext>
            </a:extLst>
          </p:cNvPr>
          <p:cNvSpPr>
            <a:spLocks noGrp="1"/>
          </p:cNvSpPr>
          <p:nvPr>
            <p:ph idx="1"/>
          </p:nvPr>
        </p:nvSpPr>
        <p:spPr/>
        <p:txBody>
          <a:bodyPr>
            <a:normAutofit/>
          </a:bodyPr>
          <a:lstStyle/>
          <a:p>
            <a:pPr marL="0" indent="0">
              <a:buNone/>
            </a:pPr>
            <a:r>
              <a:rPr lang="en-GB" b="1"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3. Would you </a:t>
            </a:r>
            <a:r>
              <a:rPr lang="en-GB" b="1" dirty="0" err="1">
                <a:solidFill>
                  <a:schemeClr val="bg1"/>
                </a:solidFill>
                <a:effectLst/>
                <a:latin typeface="DengXian" panose="02010600030101010101" pitchFamily="2" charset="-122"/>
                <a:ea typeface="DengXian" panose="02010600030101010101" pitchFamily="2" charset="-122"/>
                <a:cs typeface="Arial" panose="020B0604020202020204" pitchFamily="34" charset="0"/>
              </a:rPr>
              <a:t>favor</a:t>
            </a:r>
            <a:r>
              <a:rPr lang="en-GB" b="1"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 mandatory use of the E-Verify system at large corporations and government agencies? Why or why not?</a:t>
            </a:r>
          </a:p>
          <a:p>
            <a:pPr marL="0" indent="0">
              <a:buNone/>
            </a:pPr>
            <a:endParaRPr lang="en-GB" b="1" dirty="0">
              <a:solidFill>
                <a:schemeClr val="bg1"/>
              </a:solidFill>
              <a:latin typeface="DengXian" panose="02010600030101010101" pitchFamily="2" charset="-122"/>
              <a:ea typeface="DengXian" panose="02010600030101010101" pitchFamily="2" charset="-122"/>
              <a:cs typeface="Arial" panose="020B0604020202020204" pitchFamily="34" charset="0"/>
            </a:endParaRPr>
          </a:p>
          <a:p>
            <a:pPr marL="0" indent="0">
              <a:buNone/>
            </a:pPr>
            <a:r>
              <a:rPr lang="en-US"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Yes, we can make the use of the </a:t>
            </a:r>
            <a:r>
              <a:rPr lang="en-US" dirty="0" err="1">
                <a:solidFill>
                  <a:schemeClr val="bg1"/>
                </a:solidFill>
                <a:effectLst/>
                <a:latin typeface="DengXian" panose="02010600030101010101" pitchFamily="2" charset="-122"/>
                <a:ea typeface="DengXian" panose="02010600030101010101" pitchFamily="2" charset="-122"/>
                <a:cs typeface="Arial" panose="020B0604020202020204" pitchFamily="34" charset="0"/>
              </a:rPr>
              <a:t>e-verify</a:t>
            </a:r>
            <a:r>
              <a:rPr lang="en-US"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 system at large corporations and </a:t>
            </a:r>
            <a:r>
              <a:rPr lang="en-US" dirty="0" err="1">
                <a:solidFill>
                  <a:schemeClr val="bg1"/>
                </a:solidFill>
                <a:effectLst/>
                <a:latin typeface="DengXian" panose="02010600030101010101" pitchFamily="2" charset="-122"/>
                <a:ea typeface="DengXian" panose="02010600030101010101" pitchFamily="2" charset="-122"/>
                <a:cs typeface="Arial" panose="020B0604020202020204" pitchFamily="34" charset="0"/>
              </a:rPr>
              <a:t>governement</a:t>
            </a:r>
            <a:r>
              <a:rPr lang="en-US"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 Since </a:t>
            </a:r>
            <a:r>
              <a:rPr lang="en-US" dirty="0" err="1">
                <a:solidFill>
                  <a:schemeClr val="bg1"/>
                </a:solidFill>
                <a:effectLst/>
                <a:latin typeface="DengXian" panose="02010600030101010101" pitchFamily="2" charset="-122"/>
                <a:ea typeface="DengXian" panose="02010600030101010101" pitchFamily="2" charset="-122"/>
                <a:cs typeface="Arial" panose="020B0604020202020204" pitchFamily="34" charset="0"/>
              </a:rPr>
              <a:t>e-verify</a:t>
            </a:r>
            <a:r>
              <a:rPr lang="en-US"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 has the capacity for comparing large volumes of data stored as records in the government record for every employee. Government or relevant large corporations tend to have a lot of employees. Otherwise, it's not </a:t>
            </a:r>
            <a:r>
              <a:rPr lang="en-US" dirty="0" err="1">
                <a:solidFill>
                  <a:schemeClr val="bg1"/>
                </a:solidFill>
                <a:effectLst/>
                <a:latin typeface="DengXian" panose="02010600030101010101" pitchFamily="2" charset="-122"/>
                <a:ea typeface="DengXian" panose="02010600030101010101" pitchFamily="2" charset="-122"/>
                <a:cs typeface="Arial" panose="020B0604020202020204" pitchFamily="34" charset="0"/>
              </a:rPr>
              <a:t>posibble</a:t>
            </a:r>
            <a:r>
              <a:rPr lang="en-US"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 for employers to do a quick check of each employee to ensure that they are hiring authorized workers when asked. With the application of the </a:t>
            </a:r>
            <a:r>
              <a:rPr lang="en-US" dirty="0" err="1">
                <a:solidFill>
                  <a:schemeClr val="bg1"/>
                </a:solidFill>
                <a:effectLst/>
                <a:latin typeface="DengXian" panose="02010600030101010101" pitchFamily="2" charset="-122"/>
                <a:ea typeface="DengXian" panose="02010600030101010101" pitchFamily="2" charset="-122"/>
                <a:cs typeface="Arial" panose="020B0604020202020204" pitchFamily="34" charset="0"/>
              </a:rPr>
              <a:t>e-verify</a:t>
            </a:r>
            <a:r>
              <a:rPr lang="en-US"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 system, it would be relatively convenient and easy for finding out immediately whether the employee is </a:t>
            </a:r>
            <a:r>
              <a:rPr lang="en-US" dirty="0" err="1">
                <a:solidFill>
                  <a:schemeClr val="bg1"/>
                </a:solidFill>
                <a:effectLst/>
                <a:latin typeface="DengXian" panose="02010600030101010101" pitchFamily="2" charset="-122"/>
                <a:ea typeface="DengXian" panose="02010600030101010101" pitchFamily="2" charset="-122"/>
                <a:cs typeface="Arial" panose="020B0604020202020204" pitchFamily="34" charset="0"/>
              </a:rPr>
              <a:t>authorised</a:t>
            </a:r>
            <a:r>
              <a:rPr lang="en-US" dirty="0">
                <a:solidFill>
                  <a:schemeClr val="bg1"/>
                </a:solidFill>
                <a:effectLst/>
                <a:latin typeface="DengXian" panose="02010600030101010101" pitchFamily="2" charset="-122"/>
                <a:ea typeface="DengXian" panose="02010600030101010101" pitchFamily="2" charset="-122"/>
                <a:cs typeface="Arial" panose="020B0604020202020204" pitchFamily="34" charset="0"/>
              </a:rPr>
              <a:t> legally for the job assigned whenever it's required to find out quickly about it.</a:t>
            </a:r>
          </a:p>
          <a:p>
            <a:pPr marL="0" indent="0">
              <a:buNone/>
            </a:pPr>
            <a:endParaRPr lang="en-US" sz="2400" dirty="0">
              <a:solidFill>
                <a:schemeClr val="bg1"/>
              </a:solidFill>
              <a:effectLst/>
              <a:latin typeface="DengXian" panose="02010600030101010101" pitchFamily="2" charset="-122"/>
              <a:ea typeface="DengXian" panose="02010600030101010101" pitchFamily="2" charset="-122"/>
              <a:cs typeface="Arial" panose="020B0604020202020204" pitchFamily="34" charset="0"/>
            </a:endParaRPr>
          </a:p>
          <a:p>
            <a:endParaRPr lang="en-US" dirty="0"/>
          </a:p>
        </p:txBody>
      </p:sp>
    </p:spTree>
    <p:extLst>
      <p:ext uri="{BB962C8B-B14F-4D97-AF65-F5344CB8AC3E}">
        <p14:creationId xmlns:p14="http://schemas.microsoft.com/office/powerpoint/2010/main" val="19022734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787BE-9DC3-4179-8767-46951A3C0993}"/>
              </a:ext>
            </a:extLst>
          </p:cNvPr>
          <p:cNvSpPr>
            <a:spLocks noGrp="1"/>
          </p:cNvSpPr>
          <p:nvPr>
            <p:ph type="title"/>
          </p:nvPr>
        </p:nvSpPr>
        <p:spPr>
          <a:xfrm>
            <a:off x="2007705" y="2566669"/>
            <a:ext cx="8610600" cy="1293028"/>
          </a:xfrm>
        </p:spPr>
        <p:txBody>
          <a:bodyPr>
            <a:normAutofit/>
          </a:bodyPr>
          <a:lstStyle/>
          <a:p>
            <a:pPr algn="ctr"/>
            <a:r>
              <a:rPr lang="en-US" sz="6000" b="1" dirty="0"/>
              <a:t>Thank You</a:t>
            </a:r>
          </a:p>
        </p:txBody>
      </p:sp>
    </p:spTree>
    <p:extLst>
      <p:ext uri="{BB962C8B-B14F-4D97-AF65-F5344CB8AC3E}">
        <p14:creationId xmlns:p14="http://schemas.microsoft.com/office/powerpoint/2010/main" val="2333134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38A195E-584A-485A-BECD-66468900B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40177A7-740C-43C7-8F2D-BD7067F12C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06393" cy="6858000"/>
          </a:xfrm>
          <a:prstGeom prst="rect">
            <a:avLst/>
          </a:prstGeom>
          <a:solidFill>
            <a:schemeClr val="bg1">
              <a:lumMod val="95000"/>
              <a:lumOff val="5000"/>
            </a:schemeClr>
          </a:solidFill>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FF525AAA-82CE-4027-A26C-B0EFFD856F2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534"/>
          <a:stretch/>
        </p:blipFill>
        <p:spPr>
          <a:xfrm rot="5400000" flipH="1" flipV="1">
            <a:off x="-1265719" y="2187575"/>
            <a:ext cx="6857999" cy="24828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082161" y="276627"/>
            <a:ext cx="7434070" cy="1474330"/>
          </a:xfrm>
        </p:spPr>
        <p:txBody>
          <a:bodyPr>
            <a:normAutofit/>
          </a:bodyPr>
          <a:lstStyle/>
          <a:p>
            <a:pPr algn="ctr"/>
            <a:r>
              <a:rPr lang="en-US" dirty="0"/>
              <a:t>E-Verify</a:t>
            </a:r>
          </a:p>
        </p:txBody>
      </p:sp>
      <p:sp>
        <p:nvSpPr>
          <p:cNvPr id="3" name="Content Placeholder 2">
            <a:extLst>
              <a:ext uri="{FF2B5EF4-FFF2-40B4-BE49-F238E27FC236}">
                <a16:creationId xmlns:a16="http://schemas.microsoft.com/office/drawing/2014/main" id="{9F541FAF-730D-47FE-9638-C05616C31320}"/>
              </a:ext>
            </a:extLst>
          </p:cNvPr>
          <p:cNvSpPr>
            <a:spLocks noGrp="1"/>
          </p:cNvSpPr>
          <p:nvPr>
            <p:ph idx="1"/>
          </p:nvPr>
        </p:nvSpPr>
        <p:spPr>
          <a:xfrm>
            <a:off x="4090507" y="2027584"/>
            <a:ext cx="7454077" cy="4191102"/>
          </a:xfrm>
        </p:spPr>
        <p:txBody>
          <a:bodyPr>
            <a:normAutofit/>
          </a:bodyPr>
          <a:lstStyle/>
          <a:p>
            <a:pPr>
              <a:lnSpc>
                <a:spcPct val="100000"/>
              </a:lnSpc>
            </a:pPr>
            <a:r>
              <a:rPr lang="en-US" sz="2000" dirty="0"/>
              <a:t>When it comes to verifying a large number of individuals who only have the legal work permit in the US, an internet-based system i.e. E-verify  has the capacity for comparing large volumes of Form I-9 stored as records in U.S. government that records for every employee. </a:t>
            </a:r>
          </a:p>
          <a:p>
            <a:pPr>
              <a:lnSpc>
                <a:spcPct val="100000"/>
              </a:lnSpc>
            </a:pPr>
            <a:r>
              <a:rPr lang="en-US" sz="2000" dirty="0"/>
              <a:t>Each Form I-9 for every employee requires filling up of details of acceptable documents and the documents require personal and legal information such as :</a:t>
            </a:r>
          </a:p>
          <a:p>
            <a:pPr marL="0" indent="0">
              <a:lnSpc>
                <a:spcPct val="100000"/>
              </a:lnSpc>
              <a:buNone/>
            </a:pPr>
            <a:endParaRPr lang="en-US" sz="2000" dirty="0"/>
          </a:p>
        </p:txBody>
      </p:sp>
    </p:spTree>
    <p:extLst>
      <p:ext uri="{BB962C8B-B14F-4D97-AF65-F5344CB8AC3E}">
        <p14:creationId xmlns:p14="http://schemas.microsoft.com/office/powerpoint/2010/main" val="2194233190"/>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3985627" y="676757"/>
            <a:ext cx="8046378" cy="4224015"/>
          </a:xfrm>
        </p:spPr>
        <p:txBody>
          <a:bodyPr anchor="ctr">
            <a:normAutofit fontScale="90000"/>
          </a:bodyPr>
          <a:lstStyle/>
          <a:p>
            <a:r>
              <a:rPr lang="en-GB" sz="2400" dirty="0">
                <a:effectLst/>
                <a:ea typeface="等线" panose="02010600030101010101" pitchFamily="2" charset="-122"/>
                <a:cs typeface="Arial" panose="020B0604020202020204" pitchFamily="34" charset="0"/>
              </a:rPr>
              <a:t>(</a:t>
            </a:r>
            <a:r>
              <a:rPr lang="en-GB" sz="2400" dirty="0">
                <a:effectLst/>
                <a:latin typeface="Aharoni" panose="02010803020104030203" pitchFamily="2" charset="-79"/>
                <a:ea typeface="等线" panose="02010600030101010101" pitchFamily="2" charset="-122"/>
                <a:cs typeface="Aharoni" panose="02010803020104030203" pitchFamily="2" charset="-79"/>
              </a:rPr>
              <a:t>1) </a:t>
            </a:r>
            <a:r>
              <a:rPr lang="en-GB" sz="2700" dirty="0">
                <a:effectLst/>
                <a:latin typeface="Aharoni" panose="02010803020104030203" pitchFamily="2" charset="-79"/>
                <a:ea typeface="等线" panose="02010600030101010101" pitchFamily="2" charset="-122"/>
                <a:cs typeface="Aharoni" panose="02010803020104030203" pitchFamily="2" charset="-79"/>
              </a:rPr>
              <a:t>establish both identity and employment authorization</a:t>
            </a:r>
            <a:br>
              <a:rPr lang="en-GB" sz="2400" dirty="0">
                <a:effectLst/>
                <a:latin typeface="Aharoni" panose="02010803020104030203" pitchFamily="2" charset="-79"/>
                <a:ea typeface="等线" panose="02010600030101010101" pitchFamily="2" charset="-122"/>
                <a:cs typeface="Aharoni" panose="02010803020104030203" pitchFamily="2" charset="-79"/>
              </a:rPr>
            </a:br>
            <a:br>
              <a:rPr lang="en-GB" sz="2400" dirty="0">
                <a:effectLst/>
                <a:latin typeface="Aharoni" panose="02010803020104030203" pitchFamily="2" charset="-79"/>
                <a:ea typeface="等线" panose="02010600030101010101" pitchFamily="2" charset="-122"/>
                <a:cs typeface="Aharoni" panose="02010803020104030203" pitchFamily="2" charset="-79"/>
              </a:rPr>
            </a:br>
            <a:r>
              <a:rPr lang="fr-FR" sz="1800" dirty="0">
                <a:solidFill>
                  <a:schemeClr val="accent4">
                    <a:lumMod val="50000"/>
                  </a:schemeClr>
                </a:solidFill>
                <a:effectLst/>
                <a:latin typeface="等线" panose="02010600030101010101" pitchFamily="2" charset="-122"/>
                <a:ea typeface="等线" panose="02010600030101010101" pitchFamily="2" charset="-122"/>
                <a:cs typeface="Arial" panose="020B0604020202020204" pitchFamily="34" charset="0"/>
              </a:rPr>
              <a:t>U.S. passport, permanent resident card, etc</a:t>
            </a:r>
            <a:r>
              <a:rPr lang="fr-FR" sz="1800" dirty="0">
                <a:effectLst/>
                <a:latin typeface="等线" panose="02010600030101010101" pitchFamily="2" charset="-122"/>
                <a:ea typeface="等线" panose="02010600030101010101" pitchFamily="2" charset="-122"/>
                <a:cs typeface="Arial" panose="020B0604020202020204" pitchFamily="34" charset="0"/>
              </a:rPr>
              <a:t>.</a:t>
            </a:r>
            <a:br>
              <a:rPr lang="fr-FR" sz="1800" dirty="0">
                <a:effectLst/>
                <a:latin typeface="等线" panose="02010600030101010101" pitchFamily="2" charset="-122"/>
                <a:ea typeface="等线" panose="02010600030101010101" pitchFamily="2" charset="-122"/>
                <a:cs typeface="Arial" panose="020B0604020202020204" pitchFamily="34" charset="0"/>
              </a:rPr>
            </a:br>
            <a:br>
              <a:rPr lang="en-GB" sz="1800" dirty="0">
                <a:effectLst/>
                <a:latin typeface="Aharoni" panose="02010803020104030203" pitchFamily="2" charset="-79"/>
                <a:ea typeface="等线" panose="02010600030101010101" pitchFamily="2" charset="-122"/>
                <a:cs typeface="Aharoni" panose="02010803020104030203" pitchFamily="2" charset="-79"/>
              </a:rPr>
            </a:br>
            <a:br>
              <a:rPr lang="en-GB" sz="1800" dirty="0">
                <a:effectLst/>
                <a:latin typeface="Aharoni" panose="02010803020104030203" pitchFamily="2" charset="-79"/>
                <a:ea typeface="等线" panose="02010600030101010101" pitchFamily="2" charset="-122"/>
                <a:cs typeface="Aharoni" panose="02010803020104030203" pitchFamily="2" charset="-79"/>
              </a:rPr>
            </a:br>
            <a:br>
              <a:rPr lang="en-GB" sz="1800" dirty="0">
                <a:effectLst/>
                <a:latin typeface="Aharoni" panose="02010803020104030203" pitchFamily="2" charset="-79"/>
                <a:ea typeface="等线" panose="02010600030101010101" pitchFamily="2" charset="-122"/>
                <a:cs typeface="Aharoni" panose="02010803020104030203" pitchFamily="2" charset="-79"/>
              </a:rPr>
            </a:br>
            <a:r>
              <a:rPr lang="en-GB" sz="2700" dirty="0">
                <a:effectLst/>
                <a:latin typeface="Aharoni" panose="02010803020104030203" pitchFamily="2" charset="-79"/>
                <a:ea typeface="等线" panose="02010600030101010101" pitchFamily="2" charset="-122"/>
                <a:cs typeface="Aharoni" panose="02010803020104030203" pitchFamily="2" charset="-79"/>
              </a:rPr>
              <a:t>(2) establish identity only</a:t>
            </a:r>
            <a:br>
              <a:rPr lang="en-GB" sz="2700" dirty="0">
                <a:effectLst/>
                <a:latin typeface="Aharoni" panose="02010803020104030203" pitchFamily="2" charset="-79"/>
                <a:ea typeface="等线" panose="02010600030101010101" pitchFamily="2" charset="-122"/>
                <a:cs typeface="Aharoni" panose="02010803020104030203" pitchFamily="2" charset="-79"/>
              </a:rPr>
            </a:br>
            <a:br>
              <a:rPr lang="en-GB" sz="1800" dirty="0">
                <a:effectLst/>
                <a:latin typeface="Aharoni" panose="02010803020104030203" pitchFamily="2" charset="-79"/>
                <a:ea typeface="等线" panose="02010600030101010101" pitchFamily="2" charset="-122"/>
                <a:cs typeface="Aharoni" panose="02010803020104030203" pitchFamily="2" charset="-79"/>
              </a:rPr>
            </a:br>
            <a:r>
              <a:rPr lang="en-GB" sz="1800" dirty="0">
                <a:effectLst/>
                <a:latin typeface="等线" panose="02010600030101010101" pitchFamily="2" charset="-122"/>
                <a:ea typeface="等线" panose="02010600030101010101" pitchFamily="2" charset="-122"/>
                <a:cs typeface="Arial" panose="020B0604020202020204" pitchFamily="34" charset="0"/>
              </a:rPr>
              <a:t>driver’s license or photo ID card issued by a local, state, or federal government</a:t>
            </a:r>
            <a:br>
              <a:rPr lang="en-GB" sz="1800" dirty="0">
                <a:effectLst/>
                <a:latin typeface="等线" panose="02010600030101010101" pitchFamily="2" charset="-122"/>
                <a:ea typeface="等线" panose="02010600030101010101" pitchFamily="2" charset="-122"/>
                <a:cs typeface="Arial" panose="020B0604020202020204" pitchFamily="34" charset="0"/>
              </a:rPr>
            </a:br>
            <a:br>
              <a:rPr lang="en-GB" sz="1800" dirty="0">
                <a:effectLst/>
                <a:latin typeface="Aharoni" panose="02010803020104030203" pitchFamily="2" charset="-79"/>
                <a:ea typeface="等线" panose="02010600030101010101" pitchFamily="2" charset="-122"/>
                <a:cs typeface="Aharoni" panose="02010803020104030203" pitchFamily="2" charset="-79"/>
              </a:rPr>
            </a:br>
            <a:br>
              <a:rPr lang="en-GB" sz="1800" dirty="0">
                <a:effectLst/>
                <a:latin typeface="Aharoni" panose="02010803020104030203" pitchFamily="2" charset="-79"/>
                <a:ea typeface="等线" panose="02010600030101010101" pitchFamily="2" charset="-122"/>
                <a:cs typeface="Aharoni" panose="02010803020104030203" pitchFamily="2" charset="-79"/>
              </a:rPr>
            </a:br>
            <a:br>
              <a:rPr lang="en-GB" sz="2700" dirty="0">
                <a:effectLst/>
                <a:latin typeface="Aharoni" panose="02010803020104030203" pitchFamily="2" charset="-79"/>
                <a:ea typeface="等线" panose="02010600030101010101" pitchFamily="2" charset="-122"/>
                <a:cs typeface="Aharoni" panose="02010803020104030203" pitchFamily="2" charset="-79"/>
              </a:rPr>
            </a:br>
            <a:r>
              <a:rPr lang="en-GB" sz="2700" dirty="0">
                <a:effectLst/>
                <a:latin typeface="Aharoni" panose="02010803020104030203" pitchFamily="2" charset="-79"/>
                <a:ea typeface="等线" panose="02010600030101010101" pitchFamily="2" charset="-122"/>
                <a:cs typeface="Aharoni" panose="02010803020104030203" pitchFamily="2" charset="-79"/>
              </a:rPr>
              <a:t>(3) establish authorization to work only</a:t>
            </a:r>
            <a:br>
              <a:rPr lang="en-GB" sz="2700" dirty="0">
                <a:effectLst/>
                <a:latin typeface="Aharoni" panose="02010803020104030203" pitchFamily="2" charset="-79"/>
                <a:ea typeface="等线" panose="02010600030101010101" pitchFamily="2" charset="-122"/>
                <a:cs typeface="Aharoni" panose="02010803020104030203" pitchFamily="2" charset="-79"/>
              </a:rPr>
            </a:br>
            <a:br>
              <a:rPr lang="en-GB" sz="2700" dirty="0">
                <a:effectLst/>
                <a:latin typeface="Aharoni" panose="02010803020104030203" pitchFamily="2" charset="-79"/>
                <a:ea typeface="等线" panose="02010600030101010101" pitchFamily="2" charset="-122"/>
                <a:cs typeface="Aharoni" panose="02010803020104030203" pitchFamily="2" charset="-79"/>
              </a:rPr>
            </a:br>
            <a:r>
              <a:rPr lang="en-GB" sz="1800" dirty="0">
                <a:effectLst/>
                <a:latin typeface="等线" panose="02010600030101010101" pitchFamily="2" charset="-122"/>
                <a:ea typeface="等线" panose="02010600030101010101" pitchFamily="2" charset="-122"/>
                <a:cs typeface="Arial" panose="020B0604020202020204" pitchFamily="34" charset="0"/>
              </a:rPr>
              <a:t>Social Security card, certificate of birth, etc.</a:t>
            </a:r>
            <a:br>
              <a:rPr lang="en-GB" sz="1800" dirty="0">
                <a:effectLst/>
                <a:latin typeface="等线" panose="02010600030101010101" pitchFamily="2" charset="-122"/>
                <a:ea typeface="等线" panose="02010600030101010101" pitchFamily="2" charset="-122"/>
                <a:cs typeface="Arial" panose="020B0604020202020204" pitchFamily="34" charset="0"/>
              </a:rPr>
            </a:br>
            <a:br>
              <a:rPr lang="en-GB" sz="1800" dirty="0">
                <a:effectLst/>
                <a:ea typeface="等线" panose="02010600030101010101" pitchFamily="2" charset="-122"/>
                <a:cs typeface="Arial" panose="020B0604020202020204" pitchFamily="34" charset="0"/>
              </a:rPr>
            </a:br>
            <a:endParaRPr lang="en-US" sz="4800" b="1" i="1" dirty="0">
              <a:solidFill>
                <a:srgbClr val="FFFFFF"/>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63745" y="5334000"/>
            <a:ext cx="10058400" cy="1143000"/>
          </a:xfrm>
        </p:spPr>
        <p:txBody>
          <a:bodyPr>
            <a:normAutofit/>
          </a:bodyPr>
          <a:lstStyle/>
          <a:p>
            <a:r>
              <a:rPr lang="en-US" dirty="0">
                <a:solidFill>
                  <a:srgbClr val="FFFFFF"/>
                </a:solidFill>
              </a:rPr>
              <a:t>- </a:t>
            </a:r>
            <a:r>
              <a:rPr lang="en-GB" sz="1200" dirty="0">
                <a:solidFill>
                  <a:srgbClr val="FFFFFF"/>
                </a:solidFill>
              </a:rPr>
              <a:t>The Supreme Court of the United States stated that states may enforce the use of E-Verify on all employers in a particular state under the constitution.</a:t>
            </a:r>
            <a:endParaRPr lang="en-US" sz="1200" dirty="0">
              <a:solidFill>
                <a:srgbClr val="FFFFFF"/>
              </a:solidFill>
            </a:endParaRPr>
          </a:p>
        </p:txBody>
      </p:sp>
      <p:pic>
        <p:nvPicPr>
          <p:cNvPr id="5" name="Picture 4">
            <a:extLst>
              <a:ext uri="{FF2B5EF4-FFF2-40B4-BE49-F238E27FC236}">
                <a16:creationId xmlns:a16="http://schemas.microsoft.com/office/drawing/2014/main" id="{97E85ECA-4FF5-4CC2-858F-36F81EEDC4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3827173" cy="4953000"/>
          </a:xfrm>
          <a:prstGeom prst="rect">
            <a:avLst/>
          </a:prstGeom>
        </p:spPr>
      </p:pic>
    </p:spTree>
    <p:extLst>
      <p:ext uri="{BB962C8B-B14F-4D97-AF65-F5344CB8AC3E}">
        <p14:creationId xmlns:p14="http://schemas.microsoft.com/office/powerpoint/2010/main" val="191714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F76FA-1E99-4F5E-B3AB-57705A7FCB9A}"/>
              </a:ext>
            </a:extLst>
          </p:cNvPr>
          <p:cNvSpPr>
            <a:spLocks noGrp="1"/>
          </p:cNvSpPr>
          <p:nvPr>
            <p:ph type="title"/>
          </p:nvPr>
        </p:nvSpPr>
        <p:spPr>
          <a:xfrm>
            <a:off x="685800" y="430571"/>
            <a:ext cx="10820400" cy="1293028"/>
          </a:xfrm>
        </p:spPr>
        <p:txBody>
          <a:bodyPr/>
          <a:lstStyle/>
          <a:p>
            <a:pPr algn="ctr"/>
            <a:r>
              <a:rPr lang="en-US" dirty="0">
                <a:solidFill>
                  <a:schemeClr val="bg1"/>
                </a:solidFill>
              </a:rPr>
              <a:t>E-Verify</a:t>
            </a:r>
          </a:p>
        </p:txBody>
      </p:sp>
      <p:sp>
        <p:nvSpPr>
          <p:cNvPr id="3" name="Content Placeholder 2">
            <a:extLst>
              <a:ext uri="{FF2B5EF4-FFF2-40B4-BE49-F238E27FC236}">
                <a16:creationId xmlns:a16="http://schemas.microsoft.com/office/drawing/2014/main" id="{F9355EB4-3788-478D-8204-624940B16E4E}"/>
              </a:ext>
            </a:extLst>
          </p:cNvPr>
          <p:cNvSpPr>
            <a:spLocks noGrp="1"/>
          </p:cNvSpPr>
          <p:nvPr>
            <p:ph idx="1"/>
          </p:nvPr>
        </p:nvSpPr>
        <p:spPr>
          <a:xfrm>
            <a:off x="685800" y="2004954"/>
            <a:ext cx="10820400" cy="3875342"/>
          </a:xfrm>
        </p:spPr>
        <p:txBody>
          <a:bodyPr/>
          <a:lstStyle/>
          <a:p>
            <a:r>
              <a:rPr lang="en-US" dirty="0">
                <a:solidFill>
                  <a:schemeClr val="bg1"/>
                </a:solidFill>
              </a:rPr>
              <a:t>At first, employers examine these details that are submitted by every employee to determine whether these documents are genuine, authentic and relevant to the individual's identity.</a:t>
            </a:r>
          </a:p>
          <a:p>
            <a:r>
              <a:rPr lang="en-US" dirty="0">
                <a:solidFill>
                  <a:schemeClr val="bg1"/>
                </a:solidFill>
              </a:rPr>
              <a:t>All these Form I-9.If the data matches, the employee is eligible to work in the United States. If there is a mismatch, E-Verify alerts the employer, and the employee has eight work days to contact either the Social Security Administration or the Department of Homeland Security (depending on the source of the data mismatch) to start resolving the problem. </a:t>
            </a:r>
          </a:p>
          <a:p>
            <a:r>
              <a:rPr lang="en-US" dirty="0">
                <a:solidFill>
                  <a:schemeClr val="bg1"/>
                </a:solidFill>
              </a:rPr>
              <a:t>During this eight day period, and during the time it takes for the data mismatch to be further researched by the government agencies, the employee cannot be terminated.</a:t>
            </a:r>
          </a:p>
        </p:txBody>
      </p:sp>
    </p:spTree>
    <p:extLst>
      <p:ext uri="{BB962C8B-B14F-4D97-AF65-F5344CB8AC3E}">
        <p14:creationId xmlns:p14="http://schemas.microsoft.com/office/powerpoint/2010/main" val="2150047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92519" y="5261316"/>
            <a:ext cx="10058400" cy="1462217"/>
          </a:xfrm>
        </p:spPr>
        <p:txBody>
          <a:bodyPr>
            <a:noAutofit/>
          </a:bodyPr>
          <a:lstStyle/>
          <a:p>
            <a:pPr algn="ctr"/>
            <a:r>
              <a:rPr lang="en-GB" dirty="0">
                <a:solidFill>
                  <a:srgbClr val="C00000"/>
                </a:solidFill>
              </a:rPr>
              <a:t>people illegally working, this takes away their jobs and wages</a:t>
            </a:r>
          </a:p>
          <a:p>
            <a:pPr algn="ctr"/>
            <a:r>
              <a:rPr lang="en-US" dirty="0">
                <a:solidFill>
                  <a:srgbClr val="00B050"/>
                </a:solidFill>
              </a:rPr>
              <a:t>‘</a:t>
            </a:r>
          </a:p>
          <a:p>
            <a:pPr algn="ctr"/>
            <a:endParaRPr lang="en-US" dirty="0">
              <a:solidFill>
                <a:srgbClr val="00B050"/>
              </a:solidFill>
            </a:endParaRPr>
          </a:p>
          <a:p>
            <a:pPr algn="ctr"/>
            <a:r>
              <a:rPr lang="en-US" dirty="0">
                <a:solidFill>
                  <a:srgbClr val="00B050"/>
                </a:solidFill>
              </a:rPr>
              <a:t>Legal immigration</a:t>
            </a:r>
          </a:p>
        </p:txBody>
      </p:sp>
      <p:pic>
        <p:nvPicPr>
          <p:cNvPr id="5" name="Picture 4">
            <a:extLst>
              <a:ext uri="{FF2B5EF4-FFF2-40B4-BE49-F238E27FC236}">
                <a16:creationId xmlns:a16="http://schemas.microsoft.com/office/drawing/2014/main" id="{9ADF87B3-734B-4F30-B253-F996379768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3501" y="0"/>
            <a:ext cx="9105967" cy="4962561"/>
          </a:xfrm>
          <a:prstGeom prst="rect">
            <a:avLst/>
          </a:prstGeom>
        </p:spPr>
      </p:pic>
      <p:sp>
        <p:nvSpPr>
          <p:cNvPr id="6" name="Arrow: Down 5">
            <a:extLst>
              <a:ext uri="{FF2B5EF4-FFF2-40B4-BE49-F238E27FC236}">
                <a16:creationId xmlns:a16="http://schemas.microsoft.com/office/drawing/2014/main" id="{8828264F-3BD7-486D-8A20-D025A4C718B9}"/>
              </a:ext>
            </a:extLst>
          </p:cNvPr>
          <p:cNvSpPr/>
          <p:nvPr/>
        </p:nvSpPr>
        <p:spPr>
          <a:xfrm>
            <a:off x="6086622" y="5721513"/>
            <a:ext cx="606175" cy="64213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236149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4212FDA-0A4E-41C4-A6EC-7592E09DA07A}"/>
              </a:ext>
            </a:extLst>
          </p:cNvPr>
          <p:cNvSpPr>
            <a:spLocks noGrp="1"/>
          </p:cNvSpPr>
          <p:nvPr>
            <p:ph type="title"/>
          </p:nvPr>
        </p:nvSpPr>
        <p:spPr>
          <a:xfrm>
            <a:off x="759654" y="472179"/>
            <a:ext cx="10746545" cy="807982"/>
          </a:xfrm>
          <a:solidFill>
            <a:schemeClr val="tx1"/>
          </a:solidFill>
        </p:spPr>
        <p:txBody>
          <a:bodyPr>
            <a:normAutofit/>
          </a:bodyPr>
          <a:lstStyle/>
          <a:p>
            <a:pPr algn="ctr"/>
            <a:r>
              <a:rPr lang="en-US" sz="3600" dirty="0">
                <a:solidFill>
                  <a:schemeClr val="bg1"/>
                </a:solidFill>
              </a:rPr>
              <a:t>E-Verify</a:t>
            </a:r>
          </a:p>
        </p:txBody>
      </p:sp>
      <p:sp>
        <p:nvSpPr>
          <p:cNvPr id="6" name="Text Placeholder 5">
            <a:extLst>
              <a:ext uri="{FF2B5EF4-FFF2-40B4-BE49-F238E27FC236}">
                <a16:creationId xmlns:a16="http://schemas.microsoft.com/office/drawing/2014/main" id="{7069CEF1-18AC-4765-91DD-B3C60B1EA7FD}"/>
              </a:ext>
            </a:extLst>
          </p:cNvPr>
          <p:cNvSpPr>
            <a:spLocks noGrp="1"/>
          </p:cNvSpPr>
          <p:nvPr>
            <p:ph type="body" sz="half" idx="2"/>
          </p:nvPr>
        </p:nvSpPr>
        <p:spPr>
          <a:xfrm>
            <a:off x="759654" y="1220828"/>
            <a:ext cx="10746545" cy="4416344"/>
          </a:xfrm>
        </p:spPr>
        <p:txBody>
          <a:bodyPr>
            <a:normAutofit/>
          </a:bodyPr>
          <a:lstStyle/>
          <a:p>
            <a:pPr marL="342900" indent="-342900">
              <a:buFont typeface="Arial" panose="020B0604020202020204" pitchFamily="34" charset="0"/>
              <a:buChar char="•"/>
            </a:pPr>
            <a:r>
              <a:rPr lang="en-US" sz="2200" dirty="0">
                <a:solidFill>
                  <a:schemeClr val="bg1"/>
                </a:solidFill>
              </a:rPr>
              <a:t>Even though the system was found to have some percentage of inaccuracy due to failure in identifying unauthorized workers, including some workers committing identity fraud, that has raised many political concerns and emotional responses.</a:t>
            </a:r>
          </a:p>
          <a:p>
            <a:pPr marL="342900" indent="-342900">
              <a:buFont typeface="Arial" panose="020B0604020202020204" pitchFamily="34" charset="0"/>
              <a:buChar char="•"/>
            </a:pPr>
            <a:r>
              <a:rPr lang="en-US" sz="2200" dirty="0">
                <a:solidFill>
                  <a:schemeClr val="bg1"/>
                </a:solidFill>
              </a:rPr>
              <a:t> In order to reduce those errors due to identity theft, the ICE recently implemented a photo tool that matches the photo submitted with the I-9 documents with photos in government records and with the actual employee. </a:t>
            </a:r>
          </a:p>
        </p:txBody>
      </p:sp>
    </p:spTree>
    <p:extLst>
      <p:ext uri="{BB962C8B-B14F-4D97-AF65-F5344CB8AC3E}">
        <p14:creationId xmlns:p14="http://schemas.microsoft.com/office/powerpoint/2010/main" val="2921773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D5850-76C6-4017-B11B-371EECF8C148}"/>
              </a:ext>
            </a:extLst>
          </p:cNvPr>
          <p:cNvSpPr>
            <a:spLocks noGrp="1"/>
          </p:cNvSpPr>
          <p:nvPr>
            <p:ph type="ctrTitle"/>
          </p:nvPr>
        </p:nvSpPr>
        <p:spPr>
          <a:xfrm>
            <a:off x="3080824" y="450166"/>
            <a:ext cx="7401949" cy="685800"/>
          </a:xfrm>
        </p:spPr>
        <p:txBody>
          <a:bodyPr>
            <a:normAutofit/>
          </a:bodyPr>
          <a:lstStyle/>
          <a:p>
            <a:pPr algn="ctr"/>
            <a:r>
              <a:rPr lang="en-US" sz="3600" dirty="0">
                <a:solidFill>
                  <a:schemeClr val="bg1"/>
                </a:solidFill>
              </a:rPr>
              <a:t>E- Verify</a:t>
            </a:r>
          </a:p>
        </p:txBody>
      </p:sp>
      <p:sp>
        <p:nvSpPr>
          <p:cNvPr id="3" name="Subtitle 2">
            <a:extLst>
              <a:ext uri="{FF2B5EF4-FFF2-40B4-BE49-F238E27FC236}">
                <a16:creationId xmlns:a16="http://schemas.microsoft.com/office/drawing/2014/main" id="{1359AEF6-42AD-4318-9227-12CAAB793CC6}"/>
              </a:ext>
            </a:extLst>
          </p:cNvPr>
          <p:cNvSpPr>
            <a:spLocks noGrp="1"/>
          </p:cNvSpPr>
          <p:nvPr>
            <p:ph type="subTitle" idx="1"/>
          </p:nvPr>
        </p:nvSpPr>
        <p:spPr>
          <a:xfrm>
            <a:off x="872197" y="1420836"/>
            <a:ext cx="10424160" cy="4754881"/>
          </a:xfrm>
        </p:spPr>
        <p:txBody>
          <a:bodyPr>
            <a:normAutofit lnSpcReduction="10000"/>
          </a:bodyPr>
          <a:lstStyle/>
          <a:p>
            <a:pPr marL="342900" indent="-342900">
              <a:buFont typeface="Arial" panose="020B0604020202020204" pitchFamily="34" charset="0"/>
              <a:buChar char="•"/>
            </a:pPr>
            <a:r>
              <a:rPr lang="en-US" dirty="0">
                <a:solidFill>
                  <a:schemeClr val="bg1"/>
                </a:solidFill>
              </a:rPr>
              <a:t>In a 2011 ruling involving Arizona state law, the U.S. Supreme Court stated strongly that states may officially make use of E-Verify for all employers within a given state. </a:t>
            </a:r>
          </a:p>
          <a:p>
            <a:pPr marL="342900" indent="-342900">
              <a:buFont typeface="Arial" panose="020B0604020202020204" pitchFamily="34" charset="0"/>
              <a:buChar char="•"/>
            </a:pPr>
            <a:endParaRPr lang="en-US" dirty="0">
              <a:solidFill>
                <a:schemeClr val="bg1"/>
              </a:solidFill>
            </a:endParaRPr>
          </a:p>
          <a:p>
            <a:pPr marL="342900" indent="-342900">
              <a:buFont typeface="Arial" panose="020B0604020202020204" pitchFamily="34" charset="0"/>
              <a:buChar char="•"/>
            </a:pPr>
            <a:r>
              <a:rPr lang="en-US" dirty="0">
                <a:solidFill>
                  <a:schemeClr val="bg1"/>
                </a:solidFill>
              </a:rPr>
              <a:t>The states are greatly divided on this issue—some states have passed laws requiring all employers to use E-Verify to determine the eligibility of new hires; some just require public employers and government contractors to use E-Verify; and some require just private employers with more than a specified number of workers to use E-Verify. In some states, the decision to use E-Verify is being made at the county and city level.62 </a:t>
            </a:r>
          </a:p>
          <a:p>
            <a:pPr marL="342900" indent="-342900">
              <a:buFont typeface="Arial" panose="020B0604020202020204" pitchFamily="34" charset="0"/>
              <a:buChar char="•"/>
            </a:pPr>
            <a:endParaRPr lang="en-US" dirty="0">
              <a:solidFill>
                <a:schemeClr val="bg1"/>
              </a:solidFill>
            </a:endParaRPr>
          </a:p>
          <a:p>
            <a:pPr marL="342900" indent="-342900">
              <a:buFont typeface="Arial" panose="020B0604020202020204" pitchFamily="34" charset="0"/>
              <a:buChar char="•"/>
            </a:pPr>
            <a:r>
              <a:rPr lang="en-US" dirty="0">
                <a:solidFill>
                  <a:schemeClr val="bg1"/>
                </a:solidFill>
              </a:rPr>
              <a:t>The number of employers who use E-Verify is increasing rapidly, almost doubling between 2010 (when 226,538 employers used the system) and 2012 (at which time 404,295 used it).63 An immigration bill proposed by the U.S. Senate in 2013 would require all companies with 500 or more employees to adopt E-Verify within three years.64 </a:t>
            </a:r>
          </a:p>
        </p:txBody>
      </p:sp>
    </p:spTree>
    <p:extLst>
      <p:ext uri="{BB962C8B-B14F-4D97-AF65-F5344CB8AC3E}">
        <p14:creationId xmlns:p14="http://schemas.microsoft.com/office/powerpoint/2010/main" val="22989139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684E3-0385-4259-B5CE-CBD43FD3C3D2}"/>
              </a:ext>
            </a:extLst>
          </p:cNvPr>
          <p:cNvSpPr>
            <a:spLocks noGrp="1"/>
          </p:cNvSpPr>
          <p:nvPr>
            <p:ph type="title"/>
          </p:nvPr>
        </p:nvSpPr>
        <p:spPr/>
        <p:txBody>
          <a:bodyPr/>
          <a:lstStyle/>
          <a:p>
            <a:pPr algn="ctr"/>
            <a:r>
              <a:rPr lang="en-US" dirty="0">
                <a:solidFill>
                  <a:schemeClr val="bg1"/>
                </a:solidFill>
              </a:rPr>
              <a:t>E- Verify</a:t>
            </a:r>
          </a:p>
        </p:txBody>
      </p:sp>
      <p:sp>
        <p:nvSpPr>
          <p:cNvPr id="3" name="Content Placeholder 2">
            <a:extLst>
              <a:ext uri="{FF2B5EF4-FFF2-40B4-BE49-F238E27FC236}">
                <a16:creationId xmlns:a16="http://schemas.microsoft.com/office/drawing/2014/main" id="{5EB761B0-E369-4A5A-B168-1CB3F8419D55}"/>
              </a:ext>
            </a:extLst>
          </p:cNvPr>
          <p:cNvSpPr>
            <a:spLocks noGrp="1"/>
          </p:cNvSpPr>
          <p:nvPr>
            <p:ph idx="1"/>
          </p:nvPr>
        </p:nvSpPr>
        <p:spPr/>
        <p:txBody>
          <a:bodyPr>
            <a:normAutofit lnSpcReduction="10000"/>
          </a:bodyPr>
          <a:lstStyle/>
          <a:p>
            <a:r>
              <a:rPr lang="en-US" dirty="0">
                <a:solidFill>
                  <a:schemeClr val="bg1"/>
                </a:solidFill>
              </a:rPr>
              <a:t>According to a 2010 analysis of E-Verify conducted by an outside consulting firm on behalf of the U.S. Citizenship and Immigration Services, 4.1 percent of initial responses from the E-Verify system were inconsistent with the worker’s actual employment eligibility status. </a:t>
            </a:r>
          </a:p>
          <a:p>
            <a:r>
              <a:rPr lang="en-US" dirty="0">
                <a:solidFill>
                  <a:schemeClr val="bg1"/>
                </a:solidFill>
              </a:rPr>
              <a:t>Of those erroneous responses, 0.75 percent related to workers who were initially determined to be not authorized to work but who were in fact authorized, and 3.35 percent related to workers who were determined to be employment authorized but who were not actually eligible to do so.65</a:t>
            </a:r>
          </a:p>
          <a:p>
            <a:endParaRPr lang="en-US" dirty="0">
              <a:solidFill>
                <a:schemeClr val="bg1"/>
              </a:solidFill>
            </a:endParaRPr>
          </a:p>
          <a:p>
            <a:r>
              <a:rPr lang="en-US" dirty="0">
                <a:solidFill>
                  <a:schemeClr val="bg1"/>
                </a:solidFill>
              </a:rPr>
              <a:t>By 2012, however, the percent of mismatches was down to 1.35 percent. Only 0.09 percent of employees were confirmed as eligible for employment after an initial mismatch, while 1.26 percent were found to be in fact ineligible.66</a:t>
            </a:r>
          </a:p>
        </p:txBody>
      </p:sp>
    </p:spTree>
    <p:extLst>
      <p:ext uri="{BB962C8B-B14F-4D97-AF65-F5344CB8AC3E}">
        <p14:creationId xmlns:p14="http://schemas.microsoft.com/office/powerpoint/2010/main" val="1197039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title"/>
          </p:nvPr>
        </p:nvSpPr>
        <p:spPr>
          <a:xfrm>
            <a:off x="588186" y="562735"/>
            <a:ext cx="10467848" cy="3270151"/>
          </a:xfrm>
        </p:spPr>
        <p:txBody>
          <a:bodyPr anchor="ctr">
            <a:normAutofit/>
          </a:bodyPr>
          <a:lstStyle/>
          <a:p>
            <a:pPr lvl="0" algn="ctr">
              <a:lnSpc>
                <a:spcPct val="150000"/>
              </a:lnSpc>
            </a:pPr>
            <a:r>
              <a:rPr lang="en-GB" sz="2800" b="1" dirty="0">
                <a:latin typeface="Calibri" panose="020F0502020204030204" pitchFamily="34" charset="0"/>
                <a:cs typeface="Calibri" panose="020F0502020204030204" pitchFamily="34" charset="0"/>
              </a:rPr>
              <a:t>Highlighted Statistics from the Study</a:t>
            </a:r>
            <a:br>
              <a:rPr lang="en-GB" sz="2800" b="1" dirty="0">
                <a:latin typeface="Calibri" panose="020F0502020204030204" pitchFamily="34" charset="0"/>
                <a:cs typeface="Calibri" panose="020F0502020204030204" pitchFamily="34" charset="0"/>
              </a:rPr>
            </a:br>
            <a:br>
              <a:rPr lang="en-GB" sz="1800" i="1" dirty="0">
                <a:latin typeface="Calibri" panose="020F0502020204030204" pitchFamily="34" charset="0"/>
                <a:cs typeface="Calibri" panose="020F0502020204030204" pitchFamily="34" charset="0"/>
              </a:rPr>
            </a:br>
            <a:r>
              <a:rPr lang="en-GB" sz="1800" i="1" dirty="0">
                <a:latin typeface="Calibri" panose="020F0502020204030204" pitchFamily="34" charset="0"/>
                <a:cs typeface="Calibri" panose="020F0502020204030204" pitchFamily="34" charset="0"/>
              </a:rPr>
              <a:t>In 201</a:t>
            </a:r>
            <a:r>
              <a:rPr lang="en-US" altLang="zh-CN" sz="1800" i="1" dirty="0">
                <a:latin typeface="Calibri" panose="020F0502020204030204" pitchFamily="34" charset="0"/>
                <a:cs typeface="Calibri" panose="020F0502020204030204" pitchFamily="34" charset="0"/>
              </a:rPr>
              <a:t>0</a:t>
            </a:r>
            <a:r>
              <a:rPr lang="en-GB" sz="1800" i="1" dirty="0">
                <a:latin typeface="Calibri" panose="020F0502020204030204" pitchFamily="34" charset="0"/>
                <a:cs typeface="Calibri" panose="020F0502020204030204" pitchFamily="34" charset="0"/>
              </a:rPr>
              <a:t>, 4.1% were inconsistent with workers’ actual employment eligibility status, 0.75% was related to workers who were initially determined to have no right to work but were actually authorized, and 3.35% were related to workers who were determined to be authorized but actually Workers who are not qualified to do so are concerned.</a:t>
            </a:r>
            <a:endParaRPr lang="en-US" sz="1800" i="1" dirty="0">
              <a:latin typeface="Calibri" panose="020F0502020204030204" pitchFamily="34" charset="0"/>
              <a:cs typeface="Calibri" panose="020F0502020204030204" pitchFamily="34" charset="0"/>
            </a:endParaRPr>
          </a:p>
        </p:txBody>
      </p:sp>
      <p:sp>
        <p:nvSpPr>
          <p:cNvPr id="9" name="Subtitle 2">
            <a:extLst>
              <a:ext uri="{FF2B5EF4-FFF2-40B4-BE49-F238E27FC236}">
                <a16:creationId xmlns:a16="http://schemas.microsoft.com/office/drawing/2014/main" id="{67700A15-74EE-4CCA-91E3-E2ED926639F9}"/>
              </a:ext>
            </a:extLst>
          </p:cNvPr>
          <p:cNvSpPr>
            <a:spLocks noGrp="1"/>
          </p:cNvSpPr>
          <p:nvPr>
            <p:ph type="subTitle" idx="4294967295"/>
          </p:nvPr>
        </p:nvSpPr>
        <p:spPr>
          <a:xfrm>
            <a:off x="2133600" y="5173663"/>
            <a:ext cx="10058400" cy="1447800"/>
          </a:xfrm>
        </p:spPr>
        <p:txBody>
          <a:bodyPr>
            <a:normAutofit/>
          </a:bodyPr>
          <a:lstStyle/>
          <a:p>
            <a:pPr>
              <a:lnSpc>
                <a:spcPct val="150000"/>
              </a:lnSpc>
            </a:pPr>
            <a:r>
              <a:rPr lang="en-GB" dirty="0">
                <a:solidFill>
                  <a:srgbClr val="FFFFFF"/>
                </a:solidFill>
                <a:latin typeface="Bahnschrift SemiCondensed" panose="020B0502040204020203" pitchFamily="34" charset="0"/>
              </a:rPr>
              <a:t>In 2010 (the system was used by 226,538 employers at the time) </a:t>
            </a:r>
          </a:p>
          <a:p>
            <a:pPr>
              <a:lnSpc>
                <a:spcPct val="150000"/>
              </a:lnSpc>
            </a:pPr>
            <a:r>
              <a:rPr lang="en-GB" dirty="0">
                <a:solidFill>
                  <a:srgbClr val="FFFFFF"/>
                </a:solidFill>
                <a:latin typeface="Bahnschrift SemiCondensed" panose="020B0502040204020203" pitchFamily="34" charset="0"/>
              </a:rPr>
              <a:t>and 2012 (the system was used by 404,295 at the time)</a:t>
            </a:r>
            <a:endParaRPr lang="en-US" dirty="0">
              <a:solidFill>
                <a:srgbClr val="FFFFFF"/>
              </a:solidFill>
              <a:latin typeface="Bahnschrift SemiCondensed" panose="020B0502040204020203" pitchFamily="34" charset="0"/>
            </a:endParaRPr>
          </a:p>
        </p:txBody>
      </p:sp>
      <p:sp>
        <p:nvSpPr>
          <p:cNvPr id="6" name="Title 1">
            <a:extLst>
              <a:ext uri="{FF2B5EF4-FFF2-40B4-BE49-F238E27FC236}">
                <a16:creationId xmlns:a16="http://schemas.microsoft.com/office/drawing/2014/main" id="{9625C277-2DA5-4B8E-8446-01526F70667A}"/>
              </a:ext>
            </a:extLst>
          </p:cNvPr>
          <p:cNvSpPr txBox="1">
            <a:spLocks/>
          </p:cNvSpPr>
          <p:nvPr/>
        </p:nvSpPr>
        <p:spPr>
          <a:xfrm>
            <a:off x="588186" y="3832886"/>
            <a:ext cx="11015627" cy="134077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pPr algn="just">
              <a:lnSpc>
                <a:spcPct val="150000"/>
              </a:lnSpc>
            </a:pPr>
            <a:r>
              <a:rPr lang="en-GB" sz="1800" i="1" dirty="0">
                <a:latin typeface="Calibri" panose="020F0502020204030204" pitchFamily="34" charset="0"/>
                <a:cs typeface="Calibri" panose="020F0502020204030204" pitchFamily="34" charset="0"/>
              </a:rPr>
              <a:t>However, by 2012, the proportion of mismatches had replaced 1.35%. After the initial mismatch, only 0.09% of employees were confirmed to be eligible for employment, while in fact 1.26% of employees were found to be unqualified.</a:t>
            </a:r>
            <a:endParaRPr lang="en-US" sz="1800"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54217981"/>
      </p:ext>
    </p:extLst>
  </p:cSld>
  <p:clrMapOvr>
    <a:masterClrMapping/>
  </p:clrMapOvr>
</p:sld>
</file>

<file path=ppt/theme/theme1.xml><?xml version="1.0" encoding="utf-8"?>
<a:theme xmlns:a="http://schemas.openxmlformats.org/drawingml/2006/main" name="Vapor Trail">
  <a:themeElements>
    <a:clrScheme name="Orange">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710EE66-8707-456F-8F2E-091D581CB03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0BEB954-4024-4CCF-A9D6-4C00FDC028D9}">
  <ds:schemaRefs>
    <ds:schemaRef ds:uri="http://schemas.microsoft.com/sharepoint/v3/contenttype/forms"/>
  </ds:schemaRefs>
</ds:datastoreItem>
</file>

<file path=customXml/itemProps3.xml><?xml version="1.0" encoding="utf-8"?>
<ds:datastoreItem xmlns:ds="http://schemas.openxmlformats.org/officeDocument/2006/customXml" ds:itemID="{AB96CC85-5758-41C0-8EFD-737AFB6912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Vapor Trail design</Template>
  <TotalTime>161</TotalTime>
  <Words>1675</Words>
  <Application>Microsoft Office PowerPoint</Application>
  <PresentationFormat>Widescreen</PresentationFormat>
  <Paragraphs>68</Paragraphs>
  <Slides>16</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16</vt:i4>
      </vt:variant>
    </vt:vector>
  </HeadingPairs>
  <TitlesOfParts>
    <vt:vector size="27" baseType="lpstr">
      <vt:lpstr>DengXian</vt:lpstr>
      <vt:lpstr>DengXian</vt:lpstr>
      <vt:lpstr>Aharoni</vt:lpstr>
      <vt:lpstr>Arial</vt:lpstr>
      <vt:lpstr>Bahnschrift SemiCondensed</vt:lpstr>
      <vt:lpstr>Bookman Old Style</vt:lpstr>
      <vt:lpstr>Calibri</vt:lpstr>
      <vt:lpstr>Century Gothic</vt:lpstr>
      <vt:lpstr>Franklin Gothic Book</vt:lpstr>
      <vt:lpstr>Vapor Trail</vt:lpstr>
      <vt:lpstr>1_RetrospectVTI</vt:lpstr>
      <vt:lpstr>Case Study E-Verify</vt:lpstr>
      <vt:lpstr>E-Verify</vt:lpstr>
      <vt:lpstr>(1) establish both identity and employment authorization  U.S. passport, permanent resident card, etc.    (2) establish identity only  driver’s license or photo ID card issued by a local, state, or federal government    (3) establish authorization to work only  Social Security card, certificate of birth, etc.  </vt:lpstr>
      <vt:lpstr>E-Verify</vt:lpstr>
      <vt:lpstr>PowerPoint Presentation</vt:lpstr>
      <vt:lpstr>E-Verify</vt:lpstr>
      <vt:lpstr>E- Verify</vt:lpstr>
      <vt:lpstr>E- Verify</vt:lpstr>
      <vt:lpstr>Highlighted Statistics from the Study  In 2010, 4.1% were inconsistent with workers’ actual employment eligibility status, 0.75% was related to workers who were initially determined to have no right to work but were actually authorized, and 3.35% were related to workers who were determined to be authorized but actually Workers who are not qualified to do so are concerned.</vt:lpstr>
      <vt:lpstr>E-Verify</vt:lpstr>
      <vt:lpstr>Discussion Questions</vt:lpstr>
      <vt:lpstr>Discussion Questions</vt:lpstr>
      <vt:lpstr>PowerPoint Presentation</vt:lpstr>
      <vt:lpstr>Discussion Questions</vt:lpstr>
      <vt:lpstr>Discussion 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E-Verify</dc:title>
  <dc:creator>win 10</dc:creator>
  <cp:lastModifiedBy>win 10</cp:lastModifiedBy>
  <cp:revision>21</cp:revision>
  <dcterms:created xsi:type="dcterms:W3CDTF">2021-02-01T02:55:27Z</dcterms:created>
  <dcterms:modified xsi:type="dcterms:W3CDTF">2021-02-01T05:37:13Z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